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8FB"/>
          </a:solidFill>
        </a:fill>
      </a:tcStyle>
    </a:wholeTbl>
    <a:band2H>
      <a:tcTxStyle/>
      <a:tcStyle>
        <a:tcBdr/>
        <a:fill>
          <a:solidFill>
            <a:srgbClr val="E8EDF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0"/>
  </p:normalViewPr>
  <p:slideViewPr>
    <p:cSldViewPr snapToGrid="0" snapToObjects="1">
      <p:cViewPr varScale="1">
        <p:scale>
          <a:sx n="83" d="100"/>
          <a:sy n="83" d="100"/>
        </p:scale>
        <p:origin x="8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xfrm>
            <a:off x="1143000" y="685800"/>
            <a:ext cx="4572000" cy="3429000"/>
          </a:xfrm>
          <a:prstGeom prst="rect">
            <a:avLst/>
          </a:prstGeom>
        </p:spPr>
        <p:txBody>
          <a:bodyPr/>
          <a:lstStyle/>
          <a:p>
            <a:endParaRPr/>
          </a:p>
        </p:txBody>
      </p:sp>
      <p:sp>
        <p:nvSpPr>
          <p:cNvPr id="203" name="Shape 20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708" y="744573"/>
            <a:ext cx="8520601" cy="2052603"/>
          </a:xfrm>
          <a:prstGeom prst="rect">
            <a:avLst/>
          </a:prstGeom>
        </p:spPr>
        <p:txBody>
          <a:bodyPr anchor="b"/>
          <a:lstStyle>
            <a:lvl1pPr algn="ctr">
              <a:defRPr sz="5200"/>
            </a:lvl1pPr>
          </a:lstStyle>
          <a:p>
            <a:r>
              <a:t>Title Text</a:t>
            </a:r>
          </a:p>
        </p:txBody>
      </p:sp>
      <p:sp>
        <p:nvSpPr>
          <p:cNvPr id="12" name="Body Level One…"/>
          <p:cNvSpPr txBox="1">
            <a:spLocks noGrp="1"/>
          </p:cNvSpPr>
          <p:nvPr>
            <p:ph type="body" sz="quarter" idx="1"/>
          </p:nvPr>
        </p:nvSpPr>
        <p:spPr>
          <a:xfrm>
            <a:off x="311698" y="2834125"/>
            <a:ext cx="8520603" cy="792602"/>
          </a:xfrm>
          <a:prstGeom prst="rect">
            <a:avLst/>
          </a:prstGeom>
        </p:spPr>
        <p:txBody>
          <a:bodyPr/>
          <a:lstStyle>
            <a:lvl1pPr marL="228600" indent="-114300" algn="ctr">
              <a:lnSpc>
                <a:spcPct val="100000"/>
              </a:lnSpc>
              <a:buClrTx/>
              <a:buSzTx/>
              <a:buFontTx/>
              <a:buNone/>
              <a:defRPr sz="2800"/>
            </a:lvl1pPr>
            <a:lvl2pPr marL="228600" indent="114300" algn="ctr">
              <a:lnSpc>
                <a:spcPct val="100000"/>
              </a:lnSpc>
              <a:buClrTx/>
              <a:buSzTx/>
              <a:buFontTx/>
              <a:buNone/>
              <a:defRPr sz="2800"/>
            </a:lvl2pPr>
            <a:lvl3pPr marL="228600" indent="114300" algn="ctr">
              <a:lnSpc>
                <a:spcPct val="100000"/>
              </a:lnSpc>
              <a:buClrTx/>
              <a:buSzTx/>
              <a:buFontTx/>
              <a:buNone/>
              <a:defRPr sz="2800"/>
            </a:lvl3pPr>
            <a:lvl4pPr marL="228600" indent="114300" algn="ctr">
              <a:lnSpc>
                <a:spcPct val="100000"/>
              </a:lnSpc>
              <a:buClrTx/>
              <a:buSzTx/>
              <a:buFontTx/>
              <a:buNone/>
              <a:defRPr sz="2800"/>
            </a:lvl4pPr>
            <a:lvl5pPr marL="228600" indent="114300" algn="ctr">
              <a:lnSpc>
                <a:spcPct val="100000"/>
              </a:lnSpc>
              <a:buClrTx/>
              <a:buSzTx/>
              <a:buFontTx/>
              <a:buNone/>
              <a:defRPr sz="2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91" name="xx%"/>
          <p:cNvSpPr txBox="1">
            <a:spLocks noGrp="1"/>
          </p:cNvSpPr>
          <p:nvPr>
            <p:ph type="title" hasCustomPrompt="1"/>
          </p:nvPr>
        </p:nvSpPr>
        <p:spPr>
          <a:xfrm>
            <a:off x="311698" y="1106125"/>
            <a:ext cx="8520603" cy="1963500"/>
          </a:xfrm>
          <a:prstGeom prst="rect">
            <a:avLst/>
          </a:prstGeom>
        </p:spPr>
        <p:txBody>
          <a:bodyPr anchor="b"/>
          <a:lstStyle>
            <a:lvl1pPr algn="ctr">
              <a:defRPr sz="12000"/>
            </a:lvl1pPr>
          </a:lstStyle>
          <a:p>
            <a:r>
              <a:t>xx%</a:t>
            </a:r>
          </a:p>
        </p:txBody>
      </p:sp>
      <p:sp>
        <p:nvSpPr>
          <p:cNvPr id="92" name="Body Level One…"/>
          <p:cNvSpPr txBox="1">
            <a:spLocks noGrp="1"/>
          </p:cNvSpPr>
          <p:nvPr>
            <p:ph type="body" sz="half" idx="1"/>
          </p:nvPr>
        </p:nvSpPr>
        <p:spPr>
          <a:xfrm>
            <a:off x="311698" y="3152225"/>
            <a:ext cx="8520603"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07" name="Title Text"/>
          <p:cNvSpPr txBox="1">
            <a:spLocks noGrp="1"/>
          </p:cNvSpPr>
          <p:nvPr>
            <p:ph type="title"/>
          </p:nvPr>
        </p:nvSpPr>
        <p:spPr>
          <a:xfrm>
            <a:off x="311708" y="744573"/>
            <a:ext cx="8520601" cy="2052603"/>
          </a:xfrm>
          <a:prstGeom prst="rect">
            <a:avLst/>
          </a:prstGeom>
        </p:spPr>
        <p:txBody>
          <a:bodyPr anchor="b"/>
          <a:lstStyle>
            <a:lvl1pPr algn="ctr">
              <a:defRPr sz="5200"/>
            </a:lvl1pPr>
          </a:lstStyle>
          <a:p>
            <a:r>
              <a:t>Title Text</a:t>
            </a:r>
          </a:p>
        </p:txBody>
      </p:sp>
      <p:sp>
        <p:nvSpPr>
          <p:cNvPr id="108" name="Body Level One…"/>
          <p:cNvSpPr txBox="1">
            <a:spLocks noGrp="1"/>
          </p:cNvSpPr>
          <p:nvPr>
            <p:ph type="body" sz="quarter" idx="1"/>
          </p:nvPr>
        </p:nvSpPr>
        <p:spPr>
          <a:xfrm>
            <a:off x="311698" y="2834125"/>
            <a:ext cx="8520603" cy="792602"/>
          </a:xfrm>
          <a:prstGeom prst="rect">
            <a:avLst/>
          </a:prstGeom>
        </p:spPr>
        <p:txBody>
          <a:bodyPr/>
          <a:lstStyle>
            <a:lvl1pPr marL="228600" indent="-114300" algn="ctr">
              <a:lnSpc>
                <a:spcPct val="100000"/>
              </a:lnSpc>
              <a:buClrTx/>
              <a:buSzTx/>
              <a:buFontTx/>
              <a:buNone/>
              <a:defRPr sz="2800"/>
            </a:lvl1pPr>
            <a:lvl2pPr marL="228600" indent="114300" algn="ctr">
              <a:lnSpc>
                <a:spcPct val="100000"/>
              </a:lnSpc>
              <a:buClrTx/>
              <a:buSzTx/>
              <a:buFontTx/>
              <a:buNone/>
              <a:defRPr sz="2800"/>
            </a:lvl2pPr>
            <a:lvl3pPr marL="228600" indent="114300" algn="ctr">
              <a:lnSpc>
                <a:spcPct val="100000"/>
              </a:lnSpc>
              <a:buClrTx/>
              <a:buSzTx/>
              <a:buFontTx/>
              <a:buNone/>
              <a:defRPr sz="2800"/>
            </a:lvl3pPr>
            <a:lvl4pPr marL="228600" indent="114300" algn="ctr">
              <a:lnSpc>
                <a:spcPct val="100000"/>
              </a:lnSpc>
              <a:buClrTx/>
              <a:buSzTx/>
              <a:buFontTx/>
              <a:buNone/>
              <a:defRPr sz="2800"/>
            </a:lvl4pPr>
            <a:lvl5pPr marL="228600" indent="114300" algn="ctr">
              <a:lnSpc>
                <a:spcPct val="100000"/>
              </a:lnSpc>
              <a:buClrTx/>
              <a:buSzTx/>
              <a:buFontTx/>
              <a:buNone/>
              <a:defRPr sz="2800"/>
            </a:lvl5pPr>
          </a:lstStyle>
          <a:p>
            <a:r>
              <a:t>Body Level One</a:t>
            </a:r>
          </a:p>
          <a:p>
            <a:pPr lvl="1"/>
            <a:r>
              <a:t>Body Level Two</a:t>
            </a:r>
          </a:p>
          <a:p>
            <a:pPr lvl="2"/>
            <a:r>
              <a:t>Body Level Three</a:t>
            </a:r>
          </a:p>
          <a:p>
            <a:pPr lvl="3"/>
            <a:r>
              <a:t>Body Level Four</a:t>
            </a:r>
          </a:p>
          <a:p>
            <a:pPr lvl="4"/>
            <a:r>
              <a:t>Body Level Five</a:t>
            </a:r>
          </a:p>
        </p:txBody>
      </p:sp>
      <p:sp>
        <p:nvSpPr>
          <p:cNvPr id="109"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116" name="Title Text"/>
          <p:cNvSpPr txBox="1">
            <a:spLocks noGrp="1"/>
          </p:cNvSpPr>
          <p:nvPr>
            <p:ph type="title"/>
          </p:nvPr>
        </p:nvSpPr>
        <p:spPr>
          <a:prstGeom prst="rect">
            <a:avLst/>
          </a:prstGeom>
        </p:spPr>
        <p:txBody>
          <a:bodyPr/>
          <a:lstStyle/>
          <a:p>
            <a:r>
              <a:t>Title Text</a:t>
            </a:r>
          </a:p>
        </p:txBody>
      </p:sp>
      <p:sp>
        <p:nvSpPr>
          <p:cNvPr id="117" name="Body Level One…"/>
          <p:cNvSpPr txBox="1">
            <a:spLocks noGrp="1"/>
          </p:cNvSpPr>
          <p:nvPr>
            <p:ph type="body" sz="half" idx="1"/>
          </p:nvPr>
        </p:nvSpPr>
        <p:spPr>
          <a:xfrm>
            <a:off x="311698" y="1152475"/>
            <a:ext cx="3999903"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118" name="Google Shape;61;p15"/>
          <p:cNvSpPr txBox="1">
            <a:spLocks noGrp="1"/>
          </p:cNvSpPr>
          <p:nvPr>
            <p:ph type="body" sz="half" idx="21"/>
          </p:nvPr>
        </p:nvSpPr>
        <p:spPr>
          <a:xfrm>
            <a:off x="4832398" y="1152475"/>
            <a:ext cx="3999903" cy="3416400"/>
          </a:xfrm>
          <a:prstGeom prst="rect">
            <a:avLst/>
          </a:prstGeom>
        </p:spPr>
        <p:txBody>
          <a:bodyPr/>
          <a:lstStyle/>
          <a:p>
            <a:endParaRPr/>
          </a:p>
        </p:txBody>
      </p:sp>
      <p:sp>
        <p:nvSpPr>
          <p:cNvPr id="119"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311698" y="2150848"/>
            <a:ext cx="8520603" cy="841802"/>
          </a:xfrm>
          <a:prstGeom prst="rect">
            <a:avLst/>
          </a:prstGeom>
        </p:spPr>
        <p:txBody>
          <a:bodyPr anchor="ctr"/>
          <a:lstStyle>
            <a:lvl1pPr algn="ctr">
              <a:defRPr sz="3600"/>
            </a:lvl1pPr>
          </a:lstStyle>
          <a:p>
            <a:r>
              <a:t>Title Text</a:t>
            </a:r>
          </a:p>
        </p:txBody>
      </p:sp>
      <p:sp>
        <p:nvSpPr>
          <p:cNvPr id="136"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143" name="Title Text"/>
          <p:cNvSpPr txBox="1">
            <a:spLocks noGrp="1"/>
          </p:cNvSpPr>
          <p:nvPr>
            <p:ph type="title"/>
          </p:nvPr>
        </p:nvSpPr>
        <p:spPr>
          <a:prstGeom prst="rect">
            <a:avLst/>
          </a:prstGeom>
        </p:spPr>
        <p:txBody>
          <a:bodyPr/>
          <a:lstStyle/>
          <a:p>
            <a:r>
              <a:t>Title Text</a:t>
            </a:r>
          </a:p>
        </p:txBody>
      </p:sp>
      <p:sp>
        <p:nvSpPr>
          <p:cNvPr id="144"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151" name="Title Text"/>
          <p:cNvSpPr txBox="1">
            <a:spLocks noGrp="1"/>
          </p:cNvSpPr>
          <p:nvPr>
            <p:ph type="title"/>
          </p:nvPr>
        </p:nvSpPr>
        <p:spPr>
          <a:xfrm>
            <a:off x="311698" y="555600"/>
            <a:ext cx="2808003" cy="755700"/>
          </a:xfrm>
          <a:prstGeom prst="rect">
            <a:avLst/>
          </a:prstGeom>
        </p:spPr>
        <p:txBody>
          <a:bodyPr anchor="b"/>
          <a:lstStyle>
            <a:lvl1pPr>
              <a:defRPr sz="2400"/>
            </a:lvl1pPr>
          </a:lstStyle>
          <a:p>
            <a:r>
              <a:t>Title Text</a:t>
            </a:r>
          </a:p>
        </p:txBody>
      </p:sp>
      <p:sp>
        <p:nvSpPr>
          <p:cNvPr id="152" name="Body Level One…"/>
          <p:cNvSpPr txBox="1">
            <a:spLocks noGrp="1"/>
          </p:cNvSpPr>
          <p:nvPr>
            <p:ph type="body" sz="quarter" idx="1"/>
          </p:nvPr>
        </p:nvSpPr>
        <p:spPr>
          <a:xfrm>
            <a:off x="311698" y="1389598"/>
            <a:ext cx="2808003" cy="3179403"/>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153"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160" name="Title Text"/>
          <p:cNvSpPr txBox="1">
            <a:spLocks noGrp="1"/>
          </p:cNvSpPr>
          <p:nvPr>
            <p:ph type="title"/>
          </p:nvPr>
        </p:nvSpPr>
        <p:spPr>
          <a:xfrm>
            <a:off x="490250" y="450148"/>
            <a:ext cx="6367801" cy="4090803"/>
          </a:xfrm>
          <a:prstGeom prst="rect">
            <a:avLst/>
          </a:prstGeom>
        </p:spPr>
        <p:txBody>
          <a:bodyPr anchor="ctr"/>
          <a:lstStyle>
            <a:lvl1pPr>
              <a:defRPr sz="4800"/>
            </a:lvl1pPr>
          </a:lstStyle>
          <a:p>
            <a:r>
              <a:t>Title Text</a:t>
            </a:r>
          </a:p>
        </p:txBody>
      </p:sp>
      <p:sp>
        <p:nvSpPr>
          <p:cNvPr id="161"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168" name="Google Shape;81;p21"/>
          <p:cNvSpPr/>
          <p:nvPr/>
        </p:nvSpPr>
        <p:spPr>
          <a:xfrm>
            <a:off x="4572000" y="-126"/>
            <a:ext cx="4572000" cy="5143503"/>
          </a:xfrm>
          <a:prstGeom prst="rect">
            <a:avLst/>
          </a:prstGeom>
          <a:solidFill>
            <a:srgbClr val="EEEEEE"/>
          </a:solidFill>
          <a:ln w="12700">
            <a:miter lim="400000"/>
          </a:ln>
        </p:spPr>
        <p:txBody>
          <a:bodyPr lIns="0" tIns="0" rIns="0" bIns="0" anchor="ctr"/>
          <a:lstStyle/>
          <a:p>
            <a:pPr>
              <a:defRPr>
                <a:latin typeface="+mn-lt"/>
                <a:ea typeface="+mn-ea"/>
                <a:cs typeface="+mn-cs"/>
                <a:sym typeface="Arial"/>
              </a:defRPr>
            </a:pPr>
            <a:endParaRPr/>
          </a:p>
        </p:txBody>
      </p:sp>
      <p:sp>
        <p:nvSpPr>
          <p:cNvPr id="169" name="Title Text"/>
          <p:cNvSpPr txBox="1">
            <a:spLocks noGrp="1"/>
          </p:cNvSpPr>
          <p:nvPr>
            <p:ph type="title"/>
          </p:nvPr>
        </p:nvSpPr>
        <p:spPr>
          <a:xfrm>
            <a:off x="265500" y="1233175"/>
            <a:ext cx="4045200" cy="1482302"/>
          </a:xfrm>
          <a:prstGeom prst="rect">
            <a:avLst/>
          </a:prstGeom>
        </p:spPr>
        <p:txBody>
          <a:bodyPr anchor="b"/>
          <a:lstStyle>
            <a:lvl1pPr algn="ctr">
              <a:defRPr sz="4200"/>
            </a:lvl1pPr>
          </a:lstStyle>
          <a:p>
            <a:r>
              <a:t>Title Text</a:t>
            </a:r>
          </a:p>
        </p:txBody>
      </p:sp>
      <p:sp>
        <p:nvSpPr>
          <p:cNvPr id="170" name="Body Level One…"/>
          <p:cNvSpPr txBox="1">
            <a:spLocks noGrp="1"/>
          </p:cNvSpPr>
          <p:nvPr>
            <p:ph type="body" sz="quarter" idx="1"/>
          </p:nvPr>
        </p:nvSpPr>
        <p:spPr>
          <a:xfrm>
            <a:off x="265500" y="2803075"/>
            <a:ext cx="4045200" cy="1235101"/>
          </a:xfrm>
          <a:prstGeom prst="rect">
            <a:avLst/>
          </a:prstGeom>
        </p:spPr>
        <p:txBody>
          <a:bodyPr/>
          <a:lstStyle>
            <a:lvl1pPr marL="228600" indent="-114300" algn="ctr">
              <a:lnSpc>
                <a:spcPct val="100000"/>
              </a:lnSpc>
              <a:buClrTx/>
              <a:buSzTx/>
              <a:buFontTx/>
              <a:buNone/>
              <a:defRPr sz="2100"/>
            </a:lvl1pPr>
            <a:lvl2pPr marL="228600" indent="114300" algn="ctr">
              <a:lnSpc>
                <a:spcPct val="100000"/>
              </a:lnSpc>
              <a:buClrTx/>
              <a:buSzTx/>
              <a:buFontTx/>
              <a:buNone/>
              <a:defRPr sz="2100"/>
            </a:lvl2pPr>
            <a:lvl3pPr marL="228600" indent="114300" algn="ctr">
              <a:lnSpc>
                <a:spcPct val="100000"/>
              </a:lnSpc>
              <a:buClrTx/>
              <a:buSzTx/>
              <a:buFontTx/>
              <a:buNone/>
              <a:defRPr sz="2100"/>
            </a:lvl3pPr>
            <a:lvl4pPr marL="228600" indent="114300" algn="ctr">
              <a:lnSpc>
                <a:spcPct val="100000"/>
              </a:lnSpc>
              <a:buClrTx/>
              <a:buSzTx/>
              <a:buFontTx/>
              <a:buNone/>
              <a:defRPr sz="2100"/>
            </a:lvl4pPr>
            <a:lvl5pPr marL="228600" indent="1143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171" name="Google Shape;84;p21"/>
          <p:cNvSpPr txBox="1">
            <a:spLocks noGrp="1"/>
          </p:cNvSpPr>
          <p:nvPr>
            <p:ph type="body" sz="half" idx="21"/>
          </p:nvPr>
        </p:nvSpPr>
        <p:spPr>
          <a:xfrm>
            <a:off x="4939500" y="724074"/>
            <a:ext cx="3837000" cy="3695102"/>
          </a:xfrm>
          <a:prstGeom prst="rect">
            <a:avLst/>
          </a:prstGeom>
        </p:spPr>
        <p:txBody>
          <a:bodyPr anchor="ctr"/>
          <a:lstStyle/>
          <a:p>
            <a:endParaRPr/>
          </a:p>
        </p:txBody>
      </p:sp>
      <p:sp>
        <p:nvSpPr>
          <p:cNvPr id="172"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11698" y="2150848"/>
            <a:ext cx="8520603" cy="841802"/>
          </a:xfrm>
          <a:prstGeom prst="rect">
            <a:avLst/>
          </a:prstGeom>
        </p:spPr>
        <p:txBody>
          <a:bodyPr anchor="ctr"/>
          <a:lstStyle>
            <a:lvl1pPr algn="ctr">
              <a:defRPr sz="3600"/>
            </a:lvl1pPr>
          </a:lstStyle>
          <a:p>
            <a:r>
              <a:t>Title Text</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179" name="Body Level One…"/>
          <p:cNvSpPr txBox="1">
            <a:spLocks noGrp="1"/>
          </p:cNvSpPr>
          <p:nvPr>
            <p:ph type="body" sz="quarter" idx="1"/>
          </p:nvPr>
        </p:nvSpPr>
        <p:spPr>
          <a:xfrm>
            <a:off x="311698" y="4230575"/>
            <a:ext cx="5998804" cy="605102"/>
          </a:xfrm>
          <a:prstGeom prst="rect">
            <a:avLst/>
          </a:prstGeom>
        </p:spPr>
        <p:txBody>
          <a:bodyPr anchor="ctr"/>
          <a:lstStyle>
            <a:lvl1pPr marL="0" indent="22860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180"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187" name="xx%"/>
          <p:cNvSpPr txBox="1">
            <a:spLocks noGrp="1"/>
          </p:cNvSpPr>
          <p:nvPr>
            <p:ph type="title" hasCustomPrompt="1"/>
          </p:nvPr>
        </p:nvSpPr>
        <p:spPr>
          <a:xfrm>
            <a:off x="311698" y="1106125"/>
            <a:ext cx="8520603" cy="1963500"/>
          </a:xfrm>
          <a:prstGeom prst="rect">
            <a:avLst/>
          </a:prstGeom>
        </p:spPr>
        <p:txBody>
          <a:bodyPr anchor="b"/>
          <a:lstStyle>
            <a:lvl1pPr algn="ctr">
              <a:defRPr sz="12000"/>
            </a:lvl1pPr>
          </a:lstStyle>
          <a:p>
            <a:r>
              <a:t>xx%</a:t>
            </a:r>
          </a:p>
        </p:txBody>
      </p:sp>
      <p:sp>
        <p:nvSpPr>
          <p:cNvPr id="188" name="Body Level One…"/>
          <p:cNvSpPr txBox="1">
            <a:spLocks noGrp="1"/>
          </p:cNvSpPr>
          <p:nvPr>
            <p:ph type="body" sz="half" idx="1"/>
          </p:nvPr>
        </p:nvSpPr>
        <p:spPr>
          <a:xfrm>
            <a:off x="311698" y="3152225"/>
            <a:ext cx="8520603"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189"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96"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37" name="Title Text"/>
          <p:cNvSpPr txBox="1">
            <a:spLocks noGrp="1"/>
          </p:cNvSpPr>
          <p:nvPr>
            <p:ph type="title"/>
          </p:nvPr>
        </p:nvSpPr>
        <p:spPr>
          <a:prstGeom prst="rect">
            <a:avLst/>
          </a:prstGeom>
        </p:spPr>
        <p:txBody>
          <a:bodyPr/>
          <a:lstStyle/>
          <a:p>
            <a:r>
              <a:t>Title Text</a:t>
            </a:r>
          </a:p>
        </p:txBody>
      </p:sp>
      <p:sp>
        <p:nvSpPr>
          <p:cNvPr id="38" name="Body Level One…"/>
          <p:cNvSpPr txBox="1">
            <a:spLocks noGrp="1"/>
          </p:cNvSpPr>
          <p:nvPr>
            <p:ph type="body" sz="half" idx="1"/>
          </p:nvPr>
        </p:nvSpPr>
        <p:spPr>
          <a:xfrm>
            <a:off x="311698" y="1152475"/>
            <a:ext cx="3999903"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39" name="Google Shape;23;p5"/>
          <p:cNvSpPr txBox="1">
            <a:spLocks noGrp="1"/>
          </p:cNvSpPr>
          <p:nvPr>
            <p:ph type="body" sz="half" idx="21"/>
          </p:nvPr>
        </p:nvSpPr>
        <p:spPr>
          <a:xfrm>
            <a:off x="4832398" y="1152475"/>
            <a:ext cx="3999903" cy="3416400"/>
          </a:xfrm>
          <a:prstGeom prst="rect">
            <a:avLst/>
          </a:prstGeom>
        </p:spPr>
        <p:txBody>
          <a:bodyPr/>
          <a:lstStyle/>
          <a:p>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311698" y="555600"/>
            <a:ext cx="2808003" cy="755700"/>
          </a:xfrm>
          <a:prstGeom prst="rect">
            <a:avLst/>
          </a:prstGeom>
        </p:spPr>
        <p:txBody>
          <a:bodyPr anchor="b"/>
          <a:lstStyle>
            <a:lvl1pPr>
              <a:defRPr sz="2400"/>
            </a:lvl1pPr>
          </a:lstStyle>
          <a:p>
            <a:r>
              <a:t>Title Text</a:t>
            </a:r>
          </a:p>
        </p:txBody>
      </p:sp>
      <p:sp>
        <p:nvSpPr>
          <p:cNvPr id="56" name="Body Level One…"/>
          <p:cNvSpPr txBox="1">
            <a:spLocks noGrp="1"/>
          </p:cNvSpPr>
          <p:nvPr>
            <p:ph type="body" sz="quarter" idx="1"/>
          </p:nvPr>
        </p:nvSpPr>
        <p:spPr>
          <a:xfrm>
            <a:off x="311698" y="1389598"/>
            <a:ext cx="2808003" cy="3179403"/>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490250" y="450148"/>
            <a:ext cx="6367801" cy="4090803"/>
          </a:xfrm>
          <a:prstGeom prst="rect">
            <a:avLst/>
          </a:prstGeom>
        </p:spPr>
        <p:txBody>
          <a:bodyPr anchor="ctr"/>
          <a:lstStyle>
            <a:lvl1pPr>
              <a:defRPr sz="4800"/>
            </a:lvl1pPr>
          </a:lstStyle>
          <a:p>
            <a:r>
              <a:t>Title Text</a:t>
            </a:r>
          </a:p>
        </p:txBody>
      </p:sp>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72" name="Google Shape;36;p9"/>
          <p:cNvSpPr/>
          <p:nvPr/>
        </p:nvSpPr>
        <p:spPr>
          <a:xfrm>
            <a:off x="4572000" y="-126"/>
            <a:ext cx="4572000" cy="5143503"/>
          </a:xfrm>
          <a:prstGeom prst="rect">
            <a:avLst/>
          </a:prstGeom>
          <a:solidFill>
            <a:srgbClr val="EEEEEE"/>
          </a:solidFill>
          <a:ln w="12700">
            <a:miter lim="400000"/>
          </a:ln>
        </p:spPr>
        <p:txBody>
          <a:bodyPr lIns="0" tIns="0" rIns="0" bIns="0" anchor="ctr"/>
          <a:lstStyle/>
          <a:p>
            <a:pPr>
              <a:defRPr>
                <a:latin typeface="+mn-lt"/>
                <a:ea typeface="+mn-ea"/>
                <a:cs typeface="+mn-cs"/>
                <a:sym typeface="Arial"/>
              </a:defRPr>
            </a:pPr>
            <a:endParaRPr/>
          </a:p>
        </p:txBody>
      </p:sp>
      <p:sp>
        <p:nvSpPr>
          <p:cNvPr id="73" name="Title Text"/>
          <p:cNvSpPr txBox="1">
            <a:spLocks noGrp="1"/>
          </p:cNvSpPr>
          <p:nvPr>
            <p:ph type="title"/>
          </p:nvPr>
        </p:nvSpPr>
        <p:spPr>
          <a:xfrm>
            <a:off x="265500" y="1233175"/>
            <a:ext cx="4045200" cy="1482302"/>
          </a:xfrm>
          <a:prstGeom prst="rect">
            <a:avLst/>
          </a:prstGeom>
        </p:spPr>
        <p:txBody>
          <a:bodyPr anchor="b"/>
          <a:lstStyle>
            <a:lvl1pPr algn="ctr">
              <a:defRPr sz="4200"/>
            </a:lvl1pPr>
          </a:lstStyle>
          <a:p>
            <a:r>
              <a:t>Title Text</a:t>
            </a:r>
          </a:p>
        </p:txBody>
      </p:sp>
      <p:sp>
        <p:nvSpPr>
          <p:cNvPr id="74" name="Body Level One…"/>
          <p:cNvSpPr txBox="1">
            <a:spLocks noGrp="1"/>
          </p:cNvSpPr>
          <p:nvPr>
            <p:ph type="body" sz="quarter" idx="1"/>
          </p:nvPr>
        </p:nvSpPr>
        <p:spPr>
          <a:xfrm>
            <a:off x="265500" y="2803075"/>
            <a:ext cx="4045200" cy="1235101"/>
          </a:xfrm>
          <a:prstGeom prst="rect">
            <a:avLst/>
          </a:prstGeom>
        </p:spPr>
        <p:txBody>
          <a:bodyPr/>
          <a:lstStyle>
            <a:lvl1pPr marL="228600" indent="-114300" algn="ctr">
              <a:lnSpc>
                <a:spcPct val="100000"/>
              </a:lnSpc>
              <a:buClrTx/>
              <a:buSzTx/>
              <a:buFontTx/>
              <a:buNone/>
              <a:defRPr sz="2100"/>
            </a:lvl1pPr>
            <a:lvl2pPr marL="228600" indent="114300" algn="ctr">
              <a:lnSpc>
                <a:spcPct val="100000"/>
              </a:lnSpc>
              <a:buClrTx/>
              <a:buSzTx/>
              <a:buFontTx/>
              <a:buNone/>
              <a:defRPr sz="2100"/>
            </a:lvl2pPr>
            <a:lvl3pPr marL="228600" indent="114300" algn="ctr">
              <a:lnSpc>
                <a:spcPct val="100000"/>
              </a:lnSpc>
              <a:buClrTx/>
              <a:buSzTx/>
              <a:buFontTx/>
              <a:buNone/>
              <a:defRPr sz="2100"/>
            </a:lvl3pPr>
            <a:lvl4pPr marL="228600" indent="114300" algn="ctr">
              <a:lnSpc>
                <a:spcPct val="100000"/>
              </a:lnSpc>
              <a:buClrTx/>
              <a:buSzTx/>
              <a:buFontTx/>
              <a:buNone/>
              <a:defRPr sz="2100"/>
            </a:lvl4pPr>
            <a:lvl5pPr marL="228600" indent="1143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75" name="Google Shape;39;p9"/>
          <p:cNvSpPr txBox="1">
            <a:spLocks noGrp="1"/>
          </p:cNvSpPr>
          <p:nvPr>
            <p:ph type="body" sz="half" idx="21"/>
          </p:nvPr>
        </p:nvSpPr>
        <p:spPr>
          <a:xfrm>
            <a:off x="4939500" y="724074"/>
            <a:ext cx="3837000" cy="3695102"/>
          </a:xfrm>
          <a:prstGeom prst="rect">
            <a:avLst/>
          </a:prstGeom>
        </p:spPr>
        <p:txBody>
          <a:bodyPr anchor="ctr"/>
          <a:lstStyle/>
          <a:p>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83" name="Body Level One…"/>
          <p:cNvSpPr txBox="1">
            <a:spLocks noGrp="1"/>
          </p:cNvSpPr>
          <p:nvPr>
            <p:ph type="body" sz="quarter" idx="1"/>
          </p:nvPr>
        </p:nvSpPr>
        <p:spPr>
          <a:xfrm>
            <a:off x="311698" y="4230575"/>
            <a:ext cx="5998804" cy="605102"/>
          </a:xfrm>
          <a:prstGeom prst="rect">
            <a:avLst/>
          </a:prstGeom>
        </p:spPr>
        <p:txBody>
          <a:bodyPr anchor="ctr"/>
          <a:lstStyle>
            <a:lvl1pPr marL="0" indent="22860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8" y="445025"/>
            <a:ext cx="8520603" cy="57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3" tIns="91423" rIns="91423" bIns="91423">
            <a:normAutofit/>
          </a:bodyPr>
          <a:lstStyle/>
          <a:p>
            <a:r>
              <a:t>Title Text</a:t>
            </a:r>
          </a:p>
        </p:txBody>
      </p:sp>
      <p:sp>
        <p:nvSpPr>
          <p:cNvPr id="3" name="Body Level One…"/>
          <p:cNvSpPr txBox="1">
            <a:spLocks noGrp="1"/>
          </p:cNvSpPr>
          <p:nvPr>
            <p:ph type="body" idx="1"/>
          </p:nvPr>
        </p:nvSpPr>
        <p:spPr>
          <a:xfrm>
            <a:off x="311698" y="1152475"/>
            <a:ext cx="8520603" cy="341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3" tIns="91423" rIns="91423" bIns="91423">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8" y="4700820"/>
            <a:ext cx="336812" cy="318394"/>
          </a:xfrm>
          <a:prstGeom prst="rect">
            <a:avLst/>
          </a:prstGeom>
          <a:ln w="12700">
            <a:miter lim="400000"/>
          </a:ln>
        </p:spPr>
        <p:txBody>
          <a:bodyPr wrap="none" lIns="91423" tIns="91423" rIns="91423" bIns="91423" anchor="ctr">
            <a:normAutofit/>
          </a:bodyPr>
          <a:lstStyle>
            <a:lvl1pPr algn="r">
              <a:defRPr sz="1000">
                <a:solidFill>
                  <a:srgbClr val="585858"/>
                </a:solidFill>
                <a:latin typeface="+mn-lt"/>
                <a:ea typeface="+mn-ea"/>
                <a:cs typeface="+mn-cs"/>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9pPr>
    </p:titleStyle>
    <p:bodyStyle>
      <a:lvl1pPr marL="457200" marR="0" indent="-342900"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1pPr>
      <a:lvl2pPr marL="1005114" marR="0" indent="-408213"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2pPr>
      <a:lvl3pPr marL="1462314" marR="0" indent="-408214"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3pPr>
      <a:lvl4pPr marL="1919514" marR="0" indent="-408214"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4pPr>
      <a:lvl5pPr marL="2376714" marR="0" indent="-408214"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5pPr>
      <a:lvl6pPr marL="2833914" marR="0" indent="-408214"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6pPr>
      <a:lvl7pPr marL="3291113" marR="0" indent="-408214"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7pPr>
      <a:lvl8pPr marL="3748313" marR="0" indent="-408213"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8pPr>
      <a:lvl9pPr marL="4205513" marR="0" indent="-408213"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Google Shape;99;p25"/>
          <p:cNvSpPr txBox="1">
            <a:spLocks noGrp="1"/>
          </p:cNvSpPr>
          <p:nvPr>
            <p:ph type="title"/>
          </p:nvPr>
        </p:nvSpPr>
        <p:spPr>
          <a:xfrm>
            <a:off x="311707" y="230475"/>
            <a:ext cx="8520602" cy="2052598"/>
          </a:xfrm>
          <a:prstGeom prst="rect">
            <a:avLst/>
          </a:prstGeom>
        </p:spPr>
        <p:txBody>
          <a:bodyPr/>
          <a:lstStyle/>
          <a:p>
            <a:r>
              <a:t>CS 4476/6476 Project 2</a:t>
            </a:r>
          </a:p>
        </p:txBody>
      </p:sp>
      <p:sp>
        <p:nvSpPr>
          <p:cNvPr id="206" name="Google Shape;100;p25"/>
          <p:cNvSpPr txBox="1">
            <a:spLocks noGrp="1"/>
          </p:cNvSpPr>
          <p:nvPr>
            <p:ph type="body" sz="half" idx="1"/>
          </p:nvPr>
        </p:nvSpPr>
        <p:spPr>
          <a:xfrm>
            <a:off x="311699" y="2320025"/>
            <a:ext cx="8520602" cy="1797302"/>
          </a:xfrm>
          <a:prstGeom prst="rect">
            <a:avLst/>
          </a:prstGeom>
        </p:spPr>
        <p:txBody>
          <a:bodyPr/>
          <a:lstStyle/>
          <a:p>
            <a:pPr marL="0" indent="0">
              <a:lnSpc>
                <a:spcPct val="90000"/>
              </a:lnSpc>
            </a:pPr>
            <a:r>
              <a:rPr dirty="0"/>
              <a:t>[</a:t>
            </a:r>
            <a:r>
              <a:rPr lang="en-US" dirty="0" err="1"/>
              <a:t>Jiarui</a:t>
            </a:r>
            <a:r>
              <a:rPr lang="en-US" dirty="0"/>
              <a:t> Xu</a:t>
            </a:r>
            <a:r>
              <a:rPr dirty="0"/>
              <a:t>]</a:t>
            </a:r>
          </a:p>
          <a:p>
            <a:pPr marL="0" indent="0">
              <a:lnSpc>
                <a:spcPct val="90000"/>
              </a:lnSpc>
            </a:pPr>
            <a:r>
              <a:rPr dirty="0"/>
              <a:t>[</a:t>
            </a:r>
            <a:r>
              <a:rPr lang="en-US" dirty="0"/>
              <a:t>jxu605@gatech.edu</a:t>
            </a:r>
            <a:r>
              <a:rPr dirty="0"/>
              <a:t>]</a:t>
            </a:r>
          </a:p>
          <a:p>
            <a:pPr marL="0" indent="0">
              <a:lnSpc>
                <a:spcPct val="90000"/>
              </a:lnSpc>
            </a:pPr>
            <a:r>
              <a:rPr dirty="0"/>
              <a:t>[</a:t>
            </a:r>
            <a:r>
              <a:rPr lang="en-US" dirty="0"/>
              <a:t>jxu605</a:t>
            </a:r>
            <a:r>
              <a:rPr dirty="0"/>
              <a:t>]</a:t>
            </a:r>
          </a:p>
          <a:p>
            <a:pPr marL="0" indent="0">
              <a:lnSpc>
                <a:spcPct val="90000"/>
              </a:lnSpc>
            </a:pPr>
            <a:r>
              <a:rPr dirty="0"/>
              <a:t>[</a:t>
            </a:r>
            <a:r>
              <a:rPr lang="en-US" dirty="0"/>
              <a:t>903617486</a:t>
            </a:r>
            <a:r>
              <a:rPr dirty="0"/>
              <a: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Google Shape;159;p34"/>
          <p:cNvSpPr txBox="1">
            <a:spLocks noGrp="1"/>
          </p:cNvSpPr>
          <p:nvPr>
            <p:ph type="title"/>
          </p:nvPr>
        </p:nvSpPr>
        <p:spPr>
          <a:xfrm>
            <a:off x="311699" y="445025"/>
            <a:ext cx="8520602" cy="572702"/>
          </a:xfrm>
          <a:prstGeom prst="rect">
            <a:avLst/>
          </a:prstGeom>
        </p:spPr>
        <p:txBody>
          <a:bodyPr/>
          <a:lstStyle>
            <a:lvl1pPr defTabSz="877822">
              <a:defRPr sz="2300"/>
            </a:lvl1pPr>
          </a:lstStyle>
          <a:p>
            <a:r>
              <a:t>Part 3: Feature matching</a:t>
            </a:r>
          </a:p>
        </p:txBody>
      </p:sp>
      <p:sp>
        <p:nvSpPr>
          <p:cNvPr id="239" name="Google Shape;160;p34"/>
          <p:cNvSpPr txBox="1">
            <a:spLocks noGrp="1"/>
          </p:cNvSpPr>
          <p:nvPr>
            <p:ph type="body" sz="half" idx="1"/>
          </p:nvPr>
        </p:nvSpPr>
        <p:spPr>
          <a:xfrm>
            <a:off x="311699" y="1152475"/>
            <a:ext cx="3999902" cy="3416400"/>
          </a:xfrm>
          <a:prstGeom prst="rect">
            <a:avLst/>
          </a:prstGeom>
        </p:spPr>
        <p:txBody>
          <a:bodyPr/>
          <a:lstStyle/>
          <a:p>
            <a:pPr marL="0" indent="0">
              <a:buSzTx/>
              <a:buNone/>
            </a:pPr>
            <a:r>
              <a:rPr dirty="0"/>
              <a:t>[insert visualization of matches for Gaudi image pair from proj2.ipynb here]</a:t>
            </a:r>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r>
              <a:rPr dirty="0"/>
              <a:t># matches: </a:t>
            </a:r>
            <a:r>
              <a:rPr lang="en-US" dirty="0"/>
              <a:t>9/100</a:t>
            </a:r>
            <a:endParaRPr dirty="0"/>
          </a:p>
          <a:p>
            <a:pPr marL="0" indent="0">
              <a:buSzTx/>
              <a:buNone/>
            </a:pPr>
            <a:r>
              <a:rPr dirty="0"/>
              <a:t>Accuracy: </a:t>
            </a:r>
            <a:r>
              <a:rPr lang="en-US" dirty="0"/>
              <a:t>0.000000</a:t>
            </a:r>
            <a:endParaRPr dirty="0"/>
          </a:p>
        </p:txBody>
      </p:sp>
      <p:sp>
        <p:nvSpPr>
          <p:cNvPr id="240" name="Google Shape;161;p34"/>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indent="0">
              <a:buSzTx/>
              <a:buNone/>
              <a:defRPr sz="1400"/>
            </a:pPr>
            <a:r>
              <a:rPr dirty="0"/>
              <a:t>[Describe your implementation of feature matching here]</a:t>
            </a:r>
            <a:endParaRPr lang="en-US" dirty="0"/>
          </a:p>
          <a:p>
            <a:pPr marL="0" indent="0">
              <a:buSzTx/>
              <a:buNone/>
              <a:defRPr sz="1400"/>
            </a:pPr>
            <a:r>
              <a:rPr lang="en-US" dirty="0"/>
              <a:t>First I calculate the Euclidean distance between features1 and features2. </a:t>
            </a:r>
          </a:p>
          <a:p>
            <a:pPr marL="0" indent="0">
              <a:buSzTx/>
              <a:buNone/>
              <a:defRPr sz="1400"/>
            </a:pPr>
            <a:r>
              <a:rPr lang="en-US" dirty="0"/>
              <a:t>Then I find the shortest two for each element in features1.</a:t>
            </a:r>
          </a:p>
          <a:p>
            <a:pPr marL="0" indent="0">
              <a:buSzTx/>
              <a:buNone/>
              <a:defRPr sz="1400"/>
            </a:pPr>
            <a:r>
              <a:rPr lang="en-US" dirty="0"/>
              <a:t>Next, calculate NNDR = d1/d2. If NNDR &gt; 0.8, I consider f1 is matching at least 2 features in f2, meaning it’s not appropriately matched. If NNDR &lt;= 0.8, I consider the f1 feature matched successfully. </a:t>
            </a:r>
          </a:p>
          <a:p>
            <a:pPr marL="0" indent="0">
              <a:buSzTx/>
              <a:buNone/>
              <a:defRPr sz="1400"/>
            </a:pPr>
            <a:endParaRPr dirty="0"/>
          </a:p>
        </p:txBody>
      </p:sp>
      <p:pic>
        <p:nvPicPr>
          <p:cNvPr id="3" name="图片 2">
            <a:extLst>
              <a:ext uri="{FF2B5EF4-FFF2-40B4-BE49-F238E27FC236}">
                <a16:creationId xmlns:a16="http://schemas.microsoft.com/office/drawing/2014/main" id="{03E4DE67-9037-3B16-ACF6-BD680267AC40}"/>
              </a:ext>
            </a:extLst>
          </p:cNvPr>
          <p:cNvPicPr>
            <a:picLocks noChangeAspect="1"/>
          </p:cNvPicPr>
          <p:nvPr/>
        </p:nvPicPr>
        <p:blipFill>
          <a:blip r:embed="rId2"/>
          <a:stretch>
            <a:fillRect/>
          </a:stretch>
        </p:blipFill>
        <p:spPr>
          <a:xfrm>
            <a:off x="234603" y="1793941"/>
            <a:ext cx="4252873" cy="1888441"/>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Google Shape;166;p35"/>
          <p:cNvSpPr txBox="1">
            <a:spLocks noGrp="1"/>
          </p:cNvSpPr>
          <p:nvPr>
            <p:ph type="title"/>
          </p:nvPr>
        </p:nvSpPr>
        <p:spPr>
          <a:xfrm>
            <a:off x="311699" y="445025"/>
            <a:ext cx="8520602" cy="572702"/>
          </a:xfrm>
          <a:prstGeom prst="rect">
            <a:avLst/>
          </a:prstGeom>
        </p:spPr>
        <p:txBody>
          <a:bodyPr/>
          <a:lstStyle>
            <a:lvl1pPr defTabSz="877822">
              <a:defRPr sz="2300"/>
            </a:lvl1pPr>
          </a:lstStyle>
          <a:p>
            <a:r>
              <a:t>Part 4: SIFT feature descriptor</a:t>
            </a:r>
          </a:p>
        </p:txBody>
      </p:sp>
      <p:sp>
        <p:nvSpPr>
          <p:cNvPr id="243" name="Google Shape;167;p35"/>
          <p:cNvSpPr txBox="1">
            <a:spLocks noGrp="1"/>
          </p:cNvSpPr>
          <p:nvPr>
            <p:ph type="body" sz="half" idx="1"/>
          </p:nvPr>
        </p:nvSpPr>
        <p:spPr>
          <a:xfrm>
            <a:off x="311699" y="1152475"/>
            <a:ext cx="3999902" cy="3416400"/>
          </a:xfrm>
          <a:prstGeom prst="rect">
            <a:avLst/>
          </a:prstGeom>
        </p:spPr>
        <p:txBody>
          <a:bodyPr/>
          <a:lstStyle>
            <a:lvl1pPr marL="0" indent="0">
              <a:buSzTx/>
              <a:buNone/>
            </a:lvl1pPr>
          </a:lstStyle>
          <a:p>
            <a:r>
              <a:t>[insert visualization of SIFT feature descriptor from proj2.ipynb here]</a:t>
            </a:r>
          </a:p>
        </p:txBody>
      </p:sp>
      <p:sp>
        <p:nvSpPr>
          <p:cNvPr id="244" name="Google Shape;168;p35"/>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indent="0">
              <a:buSzTx/>
              <a:buNone/>
              <a:defRPr sz="1400"/>
            </a:pPr>
            <a:r>
              <a:rPr dirty="0"/>
              <a:t>[insert visualization of matches (with green/red lines for correct/incorrect correspondences) for Notre Dame image pair from proj2.ipynb here]</a:t>
            </a:r>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r>
              <a:rPr dirty="0"/>
              <a:t># matches (out of 100): </a:t>
            </a:r>
            <a:r>
              <a:rPr lang="en-US" dirty="0"/>
              <a:t>146</a:t>
            </a:r>
            <a:endParaRPr dirty="0"/>
          </a:p>
          <a:p>
            <a:pPr marL="0" indent="0">
              <a:buSzTx/>
              <a:buNone/>
              <a:defRPr sz="1400"/>
            </a:pPr>
            <a:r>
              <a:rPr dirty="0"/>
              <a:t>Accuracy: </a:t>
            </a:r>
            <a:r>
              <a:rPr lang="en-US" dirty="0"/>
              <a:t>0.835616</a:t>
            </a:r>
            <a:endParaRPr dirty="0"/>
          </a:p>
        </p:txBody>
      </p:sp>
      <p:pic>
        <p:nvPicPr>
          <p:cNvPr id="3" name="图片 2">
            <a:extLst>
              <a:ext uri="{FF2B5EF4-FFF2-40B4-BE49-F238E27FC236}">
                <a16:creationId xmlns:a16="http://schemas.microsoft.com/office/drawing/2014/main" id="{60C8C426-5C00-9C83-512D-D05E8E973B49}"/>
              </a:ext>
            </a:extLst>
          </p:cNvPr>
          <p:cNvPicPr>
            <a:picLocks noChangeAspect="1"/>
          </p:cNvPicPr>
          <p:nvPr/>
        </p:nvPicPr>
        <p:blipFill>
          <a:blip r:embed="rId2"/>
          <a:stretch>
            <a:fillRect/>
          </a:stretch>
        </p:blipFill>
        <p:spPr>
          <a:xfrm>
            <a:off x="879948" y="1841521"/>
            <a:ext cx="2155245" cy="2856954"/>
          </a:xfrm>
          <a:prstGeom prst="rect">
            <a:avLst/>
          </a:prstGeom>
        </p:spPr>
      </p:pic>
      <p:pic>
        <p:nvPicPr>
          <p:cNvPr id="5" name="图片 4">
            <a:extLst>
              <a:ext uri="{FF2B5EF4-FFF2-40B4-BE49-F238E27FC236}">
                <a16:creationId xmlns:a16="http://schemas.microsoft.com/office/drawing/2014/main" id="{8C372E0B-8791-E180-1DEB-7B0B68BB7865}"/>
              </a:ext>
            </a:extLst>
          </p:cNvPr>
          <p:cNvPicPr>
            <a:picLocks noChangeAspect="1"/>
          </p:cNvPicPr>
          <p:nvPr/>
        </p:nvPicPr>
        <p:blipFill>
          <a:blip r:embed="rId3"/>
          <a:stretch>
            <a:fillRect/>
          </a:stretch>
        </p:blipFill>
        <p:spPr>
          <a:xfrm>
            <a:off x="5406510" y="2018254"/>
            <a:ext cx="2607937" cy="1828340"/>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Google Shape;173;p36"/>
          <p:cNvSpPr txBox="1">
            <a:spLocks noGrp="1"/>
          </p:cNvSpPr>
          <p:nvPr>
            <p:ph type="title"/>
          </p:nvPr>
        </p:nvSpPr>
        <p:spPr>
          <a:xfrm>
            <a:off x="311699" y="445025"/>
            <a:ext cx="8520602" cy="572702"/>
          </a:xfrm>
          <a:prstGeom prst="rect">
            <a:avLst/>
          </a:prstGeom>
        </p:spPr>
        <p:txBody>
          <a:bodyPr/>
          <a:lstStyle>
            <a:lvl1pPr defTabSz="877822">
              <a:defRPr sz="2300"/>
            </a:lvl1pPr>
          </a:lstStyle>
          <a:p>
            <a:r>
              <a:t>Part 4: SIFT feature descriptor</a:t>
            </a:r>
          </a:p>
        </p:txBody>
      </p:sp>
      <p:sp>
        <p:nvSpPr>
          <p:cNvPr id="247" name="Google Shape;174;p36"/>
          <p:cNvSpPr txBox="1">
            <a:spLocks noGrp="1"/>
          </p:cNvSpPr>
          <p:nvPr>
            <p:ph type="body" sz="half" idx="1"/>
          </p:nvPr>
        </p:nvSpPr>
        <p:spPr>
          <a:xfrm>
            <a:off x="311699" y="1152475"/>
            <a:ext cx="3999902" cy="3416400"/>
          </a:xfrm>
          <a:prstGeom prst="rect">
            <a:avLst/>
          </a:prstGeom>
        </p:spPr>
        <p:txBody>
          <a:bodyPr/>
          <a:lstStyle/>
          <a:p>
            <a:pPr marL="0" indent="0">
              <a:buSzTx/>
              <a:buNone/>
            </a:pPr>
            <a:r>
              <a:rPr dirty="0"/>
              <a:t>[insert visualization of matches for Mt. Rushmore image pair from proj2.ipynb here]</a:t>
            </a:r>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r>
              <a:rPr dirty="0"/>
              <a:t># matches: </a:t>
            </a:r>
            <a:r>
              <a:rPr lang="en-US" dirty="0"/>
              <a:t>165/100</a:t>
            </a:r>
            <a:endParaRPr dirty="0"/>
          </a:p>
          <a:p>
            <a:pPr marL="0" indent="0">
              <a:buSzTx/>
              <a:buNone/>
            </a:pPr>
            <a:r>
              <a:rPr dirty="0"/>
              <a:t>Accuracy: </a:t>
            </a:r>
            <a:r>
              <a:rPr lang="en-US" dirty="0"/>
              <a:t>0.93333</a:t>
            </a:r>
            <a:endParaRPr dirty="0"/>
          </a:p>
        </p:txBody>
      </p:sp>
      <p:sp>
        <p:nvSpPr>
          <p:cNvPr id="248" name="Google Shape;175;p36"/>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indent="0">
              <a:buSzTx/>
              <a:buNone/>
              <a:defRPr sz="1400"/>
            </a:pPr>
            <a:r>
              <a:rPr dirty="0"/>
              <a:t>[insert visualization of matches for </a:t>
            </a:r>
            <a:r>
              <a:rPr dirty="0" err="1"/>
              <a:t>Gaudiimage</a:t>
            </a:r>
            <a:r>
              <a:rPr dirty="0"/>
              <a:t> pair from proj2.ipynb here]</a:t>
            </a:r>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r>
              <a:rPr dirty="0"/>
              <a:t># matches: </a:t>
            </a:r>
            <a:r>
              <a:rPr lang="en-US" dirty="0"/>
              <a:t>9</a:t>
            </a:r>
            <a:endParaRPr dirty="0"/>
          </a:p>
          <a:p>
            <a:pPr marL="0" indent="0">
              <a:buSzTx/>
              <a:buNone/>
              <a:defRPr sz="1400"/>
            </a:pPr>
            <a:r>
              <a:rPr dirty="0"/>
              <a:t>Accuracy: </a:t>
            </a:r>
            <a:r>
              <a:rPr lang="en-US" dirty="0"/>
              <a:t>0.000000</a:t>
            </a:r>
            <a:endParaRPr dirty="0"/>
          </a:p>
        </p:txBody>
      </p:sp>
      <p:pic>
        <p:nvPicPr>
          <p:cNvPr id="3" name="图片 2">
            <a:extLst>
              <a:ext uri="{FF2B5EF4-FFF2-40B4-BE49-F238E27FC236}">
                <a16:creationId xmlns:a16="http://schemas.microsoft.com/office/drawing/2014/main" id="{9C22988F-4BB5-2A1F-9EFE-2BC1EE8A6443}"/>
              </a:ext>
            </a:extLst>
          </p:cNvPr>
          <p:cNvPicPr>
            <a:picLocks noChangeAspect="1"/>
          </p:cNvPicPr>
          <p:nvPr/>
        </p:nvPicPr>
        <p:blipFill>
          <a:blip r:embed="rId2"/>
          <a:stretch>
            <a:fillRect/>
          </a:stretch>
        </p:blipFill>
        <p:spPr>
          <a:xfrm>
            <a:off x="238049" y="1740032"/>
            <a:ext cx="4594349" cy="1925251"/>
          </a:xfrm>
          <a:prstGeom prst="rect">
            <a:avLst/>
          </a:prstGeom>
        </p:spPr>
      </p:pic>
      <p:pic>
        <p:nvPicPr>
          <p:cNvPr id="4" name="图片 3">
            <a:extLst>
              <a:ext uri="{FF2B5EF4-FFF2-40B4-BE49-F238E27FC236}">
                <a16:creationId xmlns:a16="http://schemas.microsoft.com/office/drawing/2014/main" id="{4AD4DF2A-C39C-99FE-1DFA-ECC9FBBBD63C}"/>
              </a:ext>
            </a:extLst>
          </p:cNvPr>
          <p:cNvPicPr>
            <a:picLocks noChangeAspect="1"/>
          </p:cNvPicPr>
          <p:nvPr/>
        </p:nvPicPr>
        <p:blipFill>
          <a:blip r:embed="rId3"/>
          <a:stretch>
            <a:fillRect/>
          </a:stretch>
        </p:blipFill>
        <p:spPr>
          <a:xfrm>
            <a:off x="4705912" y="1758436"/>
            <a:ext cx="4252873" cy="1888441"/>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Google Shape;180;p37"/>
          <p:cNvSpPr txBox="1">
            <a:spLocks noGrp="1"/>
          </p:cNvSpPr>
          <p:nvPr>
            <p:ph type="title"/>
          </p:nvPr>
        </p:nvSpPr>
        <p:spPr>
          <a:xfrm>
            <a:off x="311699" y="445025"/>
            <a:ext cx="8520602" cy="572702"/>
          </a:xfrm>
          <a:prstGeom prst="rect">
            <a:avLst/>
          </a:prstGeom>
        </p:spPr>
        <p:txBody>
          <a:bodyPr/>
          <a:lstStyle>
            <a:lvl1pPr defTabSz="877822">
              <a:defRPr sz="2300"/>
            </a:lvl1pPr>
          </a:lstStyle>
          <a:p>
            <a:r>
              <a:t>Part 4: SIFT feature descriptor</a:t>
            </a:r>
          </a:p>
        </p:txBody>
      </p:sp>
      <p:sp>
        <p:nvSpPr>
          <p:cNvPr id="251" name="Google Shape;181;p37"/>
          <p:cNvSpPr txBox="1">
            <a:spLocks noGrp="1"/>
          </p:cNvSpPr>
          <p:nvPr>
            <p:ph type="body" sz="half" idx="1"/>
          </p:nvPr>
        </p:nvSpPr>
        <p:spPr>
          <a:xfrm>
            <a:off x="311699" y="1152475"/>
            <a:ext cx="3999902" cy="3634678"/>
          </a:xfrm>
          <a:prstGeom prst="rect">
            <a:avLst/>
          </a:prstGeom>
        </p:spPr>
        <p:txBody>
          <a:bodyPr>
            <a:normAutofit lnSpcReduction="10000"/>
          </a:bodyPr>
          <a:lstStyle/>
          <a:p>
            <a:pPr marL="0" indent="0">
              <a:buSzTx/>
              <a:buNone/>
            </a:pPr>
            <a:r>
              <a:rPr dirty="0"/>
              <a:t>[Describe your implementation of SIFT feature descriptors here]</a:t>
            </a:r>
            <a:endParaRPr lang="en-US" dirty="0"/>
          </a:p>
          <a:p>
            <a:pPr marL="342900" indent="-342900">
              <a:buFont typeface="Arial"/>
              <a:buAutoNum type="arabicPeriod"/>
            </a:pPr>
            <a:r>
              <a:rPr lang="en-US" altLang="zh-CN" dirty="0"/>
              <a:t>Divide the 16*16 window into 16 4*4 cells.</a:t>
            </a:r>
          </a:p>
          <a:p>
            <a:pPr marL="342900" indent="-342900">
              <a:buFont typeface="Arial"/>
              <a:buAutoNum type="arabicPeriod"/>
            </a:pPr>
            <a:r>
              <a:rPr lang="en-US" altLang="zh-CN" dirty="0"/>
              <a:t>Compute the gradients </a:t>
            </a:r>
            <a:r>
              <a:rPr lang="en-US" altLang="zh-CN" dirty="0" err="1"/>
              <a:t>Ix</a:t>
            </a:r>
            <a:r>
              <a:rPr lang="en-US" altLang="zh-CN" dirty="0"/>
              <a:t>, </a:t>
            </a:r>
            <a:r>
              <a:rPr lang="en-US" altLang="zh-CN" dirty="0" err="1"/>
              <a:t>Iy</a:t>
            </a:r>
            <a:r>
              <a:rPr lang="en-US" altLang="zh-CN" dirty="0"/>
              <a:t> in the cell.</a:t>
            </a:r>
            <a:endParaRPr lang="en-US" dirty="0"/>
          </a:p>
          <a:p>
            <a:pPr marL="342900" lvl="0" indent="-342900" algn="l" rtl="0">
              <a:spcBef>
                <a:spcPts val="0"/>
              </a:spcBef>
              <a:spcAft>
                <a:spcPts val="0"/>
              </a:spcAft>
              <a:buAutoNum type="arabicPeriod"/>
            </a:pPr>
            <a:r>
              <a:rPr lang="en-US" dirty="0"/>
              <a:t>Compute the orientations(arctan2()) and magnitudes of the vector (</a:t>
            </a:r>
            <a:r>
              <a:rPr lang="en-US" dirty="0" err="1"/>
              <a:t>Ix</a:t>
            </a:r>
            <a:r>
              <a:rPr lang="en-US" dirty="0"/>
              <a:t>, </a:t>
            </a:r>
            <a:r>
              <a:rPr lang="en-US" dirty="0" err="1"/>
              <a:t>Iy</a:t>
            </a:r>
            <a:r>
              <a:rPr lang="en-US" dirty="0"/>
              <a:t>) in every pixel. The orientation is in range [-pi, pi]</a:t>
            </a:r>
          </a:p>
          <a:p>
            <a:pPr marL="342900" lvl="0" indent="-342900">
              <a:buAutoNum type="arabicPeriod"/>
            </a:pPr>
            <a:r>
              <a:rPr lang="en-US" dirty="0"/>
              <a:t>Divide the range [-pi, pi] into 8 part: -7pi/8, -5pi/5, …, 5pi/8, 7pi/8]</a:t>
            </a:r>
          </a:p>
          <a:p>
            <a:pPr marL="342900" lvl="0" indent="-342900">
              <a:buAutoNum type="arabicPeriod"/>
            </a:pPr>
            <a:r>
              <a:rPr lang="en-US" dirty="0"/>
              <a:t>Find which part the orientation belongs to, then add the corresponding magnitude to the bin in the histogram.</a:t>
            </a:r>
          </a:p>
          <a:p>
            <a:pPr marL="342900" lvl="0" indent="-342900">
              <a:buAutoNum type="arabicPeriod"/>
            </a:pPr>
            <a:r>
              <a:rPr lang="en-US" dirty="0"/>
              <a:t>Each cell gives a 1*8 descriptor vector. Concatenating these vectors gives the 1*128 SIFT feature descriptor.</a:t>
            </a:r>
          </a:p>
          <a:p>
            <a:pPr marL="0" indent="0">
              <a:buSzTx/>
              <a:buNone/>
            </a:pPr>
            <a:endParaRPr dirty="0"/>
          </a:p>
        </p:txBody>
      </p:sp>
      <p:sp>
        <p:nvSpPr>
          <p:cNvPr id="252" name="Google Shape;182;p37"/>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buSzTx/>
              <a:buNone/>
              <a:defRPr sz="1400"/>
            </a:lvl1pPr>
          </a:lstStyle>
          <a:p>
            <a:r>
              <a:rPr dirty="0"/>
              <a:t>[Why are SIFT features better descriptors than the normalized patches?]</a:t>
            </a:r>
            <a:endParaRPr lang="en-US" dirty="0"/>
          </a:p>
          <a:p>
            <a:r>
              <a:rPr lang="en-US" dirty="0"/>
              <a:t>Because it uses 8 values to describe the features in a 4*4 window, filtering out much redundant information. In fact, the orientation and magnitude can be used to describe a window with any shape. With larger window, the SIFT descriptor is more efficient.</a:t>
            </a:r>
          </a:p>
          <a:p>
            <a:endParaRPr dirty="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Google Shape;180;p37"/>
          <p:cNvSpPr txBox="1">
            <a:spLocks noGrp="1"/>
          </p:cNvSpPr>
          <p:nvPr>
            <p:ph type="title"/>
          </p:nvPr>
        </p:nvSpPr>
        <p:spPr>
          <a:xfrm>
            <a:off x="311699" y="445025"/>
            <a:ext cx="8520602" cy="572702"/>
          </a:xfrm>
          <a:prstGeom prst="rect">
            <a:avLst/>
          </a:prstGeom>
        </p:spPr>
        <p:txBody>
          <a:bodyPr/>
          <a:lstStyle>
            <a:lvl1pPr defTabSz="877822">
              <a:defRPr sz="2300"/>
            </a:lvl1pPr>
          </a:lstStyle>
          <a:p>
            <a:r>
              <a:t>Part 4: SIFT feature descriptor</a:t>
            </a:r>
          </a:p>
        </p:txBody>
      </p:sp>
      <p:sp>
        <p:nvSpPr>
          <p:cNvPr id="255" name="Google Shape;181;p37"/>
          <p:cNvSpPr txBox="1">
            <a:spLocks noGrp="1"/>
          </p:cNvSpPr>
          <p:nvPr>
            <p:ph type="body" idx="1"/>
          </p:nvPr>
        </p:nvSpPr>
        <p:spPr>
          <a:xfrm>
            <a:off x="311699" y="1152475"/>
            <a:ext cx="8520602" cy="3416400"/>
          </a:xfrm>
          <a:prstGeom prst="rect">
            <a:avLst/>
          </a:prstGeom>
        </p:spPr>
        <p:txBody>
          <a:bodyPr/>
          <a:lstStyle/>
          <a:p>
            <a:pPr marL="0" indent="0">
              <a:buSzTx/>
              <a:buNone/>
            </a:pPr>
            <a:r>
              <a:rPr dirty="0"/>
              <a:t>[Why does our SIFT implementation perform worse on the given Gaudi image pair than the Notre Dame image</a:t>
            </a:r>
            <a:r>
              <a:rPr lang="en-US" dirty="0"/>
              <a:t> and Mt. Rushmore </a:t>
            </a:r>
            <a:r>
              <a:rPr dirty="0"/>
              <a:t>pair</a:t>
            </a:r>
            <a:r>
              <a:rPr lang="en-US" dirty="0"/>
              <a:t>s?</a:t>
            </a:r>
            <a:r>
              <a:rPr dirty="0"/>
              <a:t>]</a:t>
            </a:r>
            <a:endParaRPr lang="en-US" dirty="0"/>
          </a:p>
          <a:p>
            <a:pPr marL="0" indent="0">
              <a:buSzTx/>
              <a:buNone/>
            </a:pPr>
            <a:endParaRPr lang="en-US" dirty="0"/>
          </a:p>
          <a:p>
            <a:pPr marL="0" indent="0">
              <a:buSzTx/>
              <a:buNone/>
            </a:pPr>
            <a:r>
              <a:rPr lang="en-US" dirty="0"/>
              <a:t>Because the scale is different. Harris corner is not scale invariant, and if the scale changes, a corner may become an edge. Since our SIFT feature descriptor does not include scale and rotation invariance feature, the SIFT feature descriptor does not perform well comparing with the Notre Dame image</a:t>
            </a:r>
          </a:p>
          <a:p>
            <a:pPr marL="0" indent="0">
              <a:buSzTx/>
              <a:buNone/>
            </a:pPr>
            <a:endParaRPr lang="en-US" dirty="0"/>
          </a:p>
          <a:p>
            <a:pPr marL="0" indent="0">
              <a:buSzTx/>
              <a:buNone/>
            </a:pPr>
            <a:endParaRPr dirty="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Google Shape;180;p37"/>
          <p:cNvSpPr txBox="1">
            <a:spLocks noGrp="1"/>
          </p:cNvSpPr>
          <p:nvPr>
            <p:ph type="title"/>
          </p:nvPr>
        </p:nvSpPr>
        <p:spPr>
          <a:xfrm>
            <a:off x="311699" y="445025"/>
            <a:ext cx="8520602" cy="572702"/>
          </a:xfrm>
          <a:prstGeom prst="rect">
            <a:avLst/>
          </a:prstGeom>
        </p:spPr>
        <p:txBody>
          <a:bodyPr/>
          <a:lstStyle/>
          <a:p>
            <a:pPr defTabSz="877822">
              <a:defRPr sz="2300"/>
            </a:pPr>
            <a:r>
              <a:rPr dirty="0"/>
              <a:t>Part 5: SIFT Descriptor Exploration</a:t>
            </a:r>
          </a:p>
        </p:txBody>
      </p:sp>
      <p:sp>
        <p:nvSpPr>
          <p:cNvPr id="258" name="Google Shape;181;p37"/>
          <p:cNvSpPr txBox="1">
            <a:spLocks noGrp="1"/>
          </p:cNvSpPr>
          <p:nvPr>
            <p:ph type="body" idx="1"/>
          </p:nvPr>
        </p:nvSpPr>
        <p:spPr>
          <a:xfrm>
            <a:off x="311698" y="1152475"/>
            <a:ext cx="8393106" cy="3416400"/>
          </a:xfrm>
          <a:prstGeom prst="rect">
            <a:avLst/>
          </a:prstGeom>
        </p:spPr>
        <p:txBody>
          <a:bodyPr/>
          <a:lstStyle>
            <a:lvl1pPr marL="0" indent="0">
              <a:buSzTx/>
              <a:buNone/>
            </a:lvl1pPr>
          </a:lstStyle>
          <a:p>
            <a:r>
              <a:rPr dirty="0"/>
              <a:t>Describe the effects of changing window size around features. Did different values have better performance?</a:t>
            </a:r>
            <a:endParaRPr lang="en-US" dirty="0"/>
          </a:p>
          <a:p>
            <a:r>
              <a:rPr lang="en-US" dirty="0"/>
              <a:t>When you extend the window size. Firstly the result will be better, but later when the size is too large the result will be worse. Yes, appropriate larger window size will have better results.  2 times of current window size would have 93% accuracy. </a:t>
            </a:r>
          </a:p>
          <a:p>
            <a:endParaRPr lang="en-US" dirty="0"/>
          </a:p>
          <a:p>
            <a:endParaRPr dirty="0"/>
          </a:p>
        </p:txBody>
      </p:sp>
      <p:pic>
        <p:nvPicPr>
          <p:cNvPr id="3" name="图片 2">
            <a:extLst>
              <a:ext uri="{FF2B5EF4-FFF2-40B4-BE49-F238E27FC236}">
                <a16:creationId xmlns:a16="http://schemas.microsoft.com/office/drawing/2014/main" id="{F2705B76-3E10-5F1B-DDA8-CDF6DBA1D5CD}"/>
              </a:ext>
            </a:extLst>
          </p:cNvPr>
          <p:cNvPicPr>
            <a:picLocks noChangeAspect="1"/>
          </p:cNvPicPr>
          <p:nvPr/>
        </p:nvPicPr>
        <p:blipFill rotWithShape="1">
          <a:blip r:embed="rId2"/>
          <a:srcRect b="53492"/>
          <a:stretch/>
        </p:blipFill>
        <p:spPr>
          <a:xfrm>
            <a:off x="631297" y="2544562"/>
            <a:ext cx="3118512" cy="2013804"/>
          </a:xfrm>
          <a:prstGeom prst="rect">
            <a:avLst/>
          </a:prstGeom>
        </p:spPr>
      </p:pic>
      <p:pic>
        <p:nvPicPr>
          <p:cNvPr id="5" name="图片 4">
            <a:extLst>
              <a:ext uri="{FF2B5EF4-FFF2-40B4-BE49-F238E27FC236}">
                <a16:creationId xmlns:a16="http://schemas.microsoft.com/office/drawing/2014/main" id="{BBA2E249-36CB-CE03-1962-C9A655CA1D18}"/>
              </a:ext>
            </a:extLst>
          </p:cNvPr>
          <p:cNvPicPr>
            <a:picLocks noChangeAspect="1"/>
          </p:cNvPicPr>
          <p:nvPr/>
        </p:nvPicPr>
        <p:blipFill rotWithShape="1">
          <a:blip r:embed="rId2"/>
          <a:srcRect t="53931"/>
          <a:stretch/>
        </p:blipFill>
        <p:spPr>
          <a:xfrm>
            <a:off x="4865199" y="2571750"/>
            <a:ext cx="3122144" cy="1997125"/>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Google Shape;181;p37"/>
          <p:cNvSpPr txBox="1"/>
          <p:nvPr/>
        </p:nvSpPr>
        <p:spPr>
          <a:xfrm>
            <a:off x="291046" y="1152475"/>
            <a:ext cx="8021056" cy="341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3" tIns="91423" rIns="91423" bIns="91423">
            <a:normAutofit/>
          </a:bodyPr>
          <a:lstStyle>
            <a:lvl1pPr>
              <a:lnSpc>
                <a:spcPct val="115000"/>
              </a:lnSpc>
              <a:defRPr>
                <a:solidFill>
                  <a:srgbClr val="585858"/>
                </a:solidFill>
                <a:latin typeface="+mn-lt"/>
                <a:ea typeface="+mn-ea"/>
                <a:cs typeface="+mn-cs"/>
                <a:sym typeface="Arial"/>
              </a:defRPr>
            </a:lvl1pPr>
          </a:lstStyle>
          <a:p>
            <a:r>
              <a:rPr dirty="0"/>
              <a:t>Describe the effects of changing the number of local cells in a window around a feature? Did different values have better performance?</a:t>
            </a:r>
            <a:endParaRPr lang="en-US" dirty="0"/>
          </a:p>
          <a:p>
            <a:r>
              <a:rPr lang="en-US" dirty="0"/>
              <a:t>The result does not improved monotonically with the number of cells. No, from my experiments, 4 cells and 64 cells will have worse result. 16 cells: 83%., 64 cells 81%, 4cells 66%</a:t>
            </a:r>
          </a:p>
          <a:p>
            <a:endParaRPr lang="en-US" dirty="0"/>
          </a:p>
          <a:p>
            <a:endParaRPr lang="en-US" dirty="0"/>
          </a:p>
          <a:p>
            <a:endParaRPr dirty="0"/>
          </a:p>
        </p:txBody>
      </p:sp>
      <p:sp>
        <p:nvSpPr>
          <p:cNvPr id="261" name="Google Shape;180;p37"/>
          <p:cNvSpPr txBox="1">
            <a:spLocks noGrp="1"/>
          </p:cNvSpPr>
          <p:nvPr>
            <p:ph type="title"/>
          </p:nvPr>
        </p:nvSpPr>
        <p:spPr>
          <a:xfrm>
            <a:off x="311699" y="445025"/>
            <a:ext cx="8520602" cy="572702"/>
          </a:xfrm>
          <a:prstGeom prst="rect">
            <a:avLst/>
          </a:prstGeom>
        </p:spPr>
        <p:txBody>
          <a:bodyPr/>
          <a:lstStyle/>
          <a:p>
            <a:pPr defTabSz="877822">
              <a:defRPr sz="2300"/>
            </a:pPr>
            <a:r>
              <a:t>Part 5: SIFT Descriptor Exploration</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Google Shape;180;p37"/>
          <p:cNvSpPr txBox="1">
            <a:spLocks noGrp="1"/>
          </p:cNvSpPr>
          <p:nvPr>
            <p:ph type="title"/>
          </p:nvPr>
        </p:nvSpPr>
        <p:spPr>
          <a:xfrm>
            <a:off x="311699" y="445025"/>
            <a:ext cx="8520602" cy="572702"/>
          </a:xfrm>
          <a:prstGeom prst="rect">
            <a:avLst/>
          </a:prstGeom>
        </p:spPr>
        <p:txBody>
          <a:bodyPr/>
          <a:lstStyle/>
          <a:p>
            <a:pPr defTabSz="877822">
              <a:defRPr sz="2300"/>
            </a:pPr>
            <a:r>
              <a:t>Part 5: SIFT Descriptor Exploration</a:t>
            </a:r>
          </a:p>
        </p:txBody>
      </p:sp>
      <p:sp>
        <p:nvSpPr>
          <p:cNvPr id="264" name="Google Shape;181;p37"/>
          <p:cNvSpPr txBox="1">
            <a:spLocks noGrp="1"/>
          </p:cNvSpPr>
          <p:nvPr>
            <p:ph type="body" idx="1"/>
          </p:nvPr>
        </p:nvSpPr>
        <p:spPr>
          <a:xfrm>
            <a:off x="311698" y="1152475"/>
            <a:ext cx="8358497" cy="3416400"/>
          </a:xfrm>
          <a:prstGeom prst="rect">
            <a:avLst/>
          </a:prstGeom>
        </p:spPr>
        <p:txBody>
          <a:bodyPr/>
          <a:lstStyle>
            <a:lvl1pPr marL="0" indent="0">
              <a:buSzTx/>
              <a:buNone/>
            </a:lvl1pPr>
          </a:lstStyle>
          <a:p>
            <a:r>
              <a:rPr dirty="0"/>
              <a:t>Describe the effects of changing number of orientations (bins) per histogram. Did different values have better performance?</a:t>
            </a:r>
            <a:endParaRPr lang="en-US" dirty="0"/>
          </a:p>
          <a:p>
            <a:r>
              <a:rPr lang="en-US" dirty="0"/>
              <a:t>Increasing the number of orientations (bins) per histogram will improve the result at the beginning because we will have more refined scale. Yes, for 16 bins, the accuracy become 95%</a:t>
            </a:r>
            <a:endParaRPr dirty="0"/>
          </a:p>
        </p:txBody>
      </p:sp>
      <p:pic>
        <p:nvPicPr>
          <p:cNvPr id="3" name="图片 2">
            <a:extLst>
              <a:ext uri="{FF2B5EF4-FFF2-40B4-BE49-F238E27FC236}">
                <a16:creationId xmlns:a16="http://schemas.microsoft.com/office/drawing/2014/main" id="{BB60DA44-6F80-0CF9-6A4B-232C56016BD1}"/>
              </a:ext>
            </a:extLst>
          </p:cNvPr>
          <p:cNvPicPr>
            <a:picLocks noChangeAspect="1"/>
          </p:cNvPicPr>
          <p:nvPr/>
        </p:nvPicPr>
        <p:blipFill>
          <a:blip r:embed="rId2"/>
          <a:stretch>
            <a:fillRect/>
          </a:stretch>
        </p:blipFill>
        <p:spPr>
          <a:xfrm>
            <a:off x="3107822" y="2282158"/>
            <a:ext cx="1771216" cy="2712464"/>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itle 1"/>
          <p:cNvSpPr txBox="1">
            <a:spLocks noGrp="1"/>
          </p:cNvSpPr>
          <p:nvPr>
            <p:ph type="title"/>
          </p:nvPr>
        </p:nvSpPr>
        <p:spPr>
          <a:xfrm>
            <a:off x="311699" y="445025"/>
            <a:ext cx="8520602" cy="572702"/>
          </a:xfrm>
          <a:prstGeom prst="rect">
            <a:avLst/>
          </a:prstGeom>
        </p:spPr>
        <p:txBody>
          <a:bodyPr/>
          <a:lstStyle>
            <a:lvl1pPr>
              <a:defRPr sz="2500"/>
            </a:lvl1pPr>
          </a:lstStyle>
          <a:p>
            <a:r>
              <a:t>Part 5: SIFT Descriptor Exploration</a:t>
            </a:r>
          </a:p>
        </p:txBody>
      </p:sp>
      <p:sp>
        <p:nvSpPr>
          <p:cNvPr id="267" name="Text Placeholder 2"/>
          <p:cNvSpPr txBox="1">
            <a:spLocks noGrp="1"/>
          </p:cNvSpPr>
          <p:nvPr>
            <p:ph type="body" idx="1"/>
          </p:nvPr>
        </p:nvSpPr>
        <p:spPr>
          <a:xfrm>
            <a:off x="311699" y="1152475"/>
            <a:ext cx="7605756" cy="3416400"/>
          </a:xfrm>
          <a:prstGeom prst="rect">
            <a:avLst/>
          </a:prstGeom>
        </p:spPr>
        <p:txBody>
          <a:bodyPr/>
          <a:lstStyle>
            <a:lvl1pPr marL="0" indent="139700">
              <a:buSzTx/>
              <a:buNone/>
            </a:lvl1pPr>
          </a:lstStyle>
          <a:p>
            <a:r>
              <a:t>[insert visualization of matches for your image pair from proj2.ipynb here]</a:t>
            </a:r>
          </a:p>
        </p:txBody>
      </p:sp>
      <p:pic>
        <p:nvPicPr>
          <p:cNvPr id="5" name="图片 4">
            <a:extLst>
              <a:ext uri="{FF2B5EF4-FFF2-40B4-BE49-F238E27FC236}">
                <a16:creationId xmlns:a16="http://schemas.microsoft.com/office/drawing/2014/main" id="{6B57743E-7B80-FFD4-8789-619D8D28B1E0}"/>
              </a:ext>
            </a:extLst>
          </p:cNvPr>
          <p:cNvPicPr>
            <a:picLocks noChangeAspect="1"/>
          </p:cNvPicPr>
          <p:nvPr/>
        </p:nvPicPr>
        <p:blipFill>
          <a:blip r:embed="rId2"/>
          <a:stretch>
            <a:fillRect/>
          </a:stretch>
        </p:blipFill>
        <p:spPr>
          <a:xfrm>
            <a:off x="491417" y="1531937"/>
            <a:ext cx="7915275" cy="2657475"/>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Google Shape;187;p38"/>
          <p:cNvSpPr txBox="1">
            <a:spLocks noGrp="1"/>
          </p:cNvSpPr>
          <p:nvPr>
            <p:ph type="title"/>
          </p:nvPr>
        </p:nvSpPr>
        <p:spPr>
          <a:xfrm>
            <a:off x="311699" y="445025"/>
            <a:ext cx="8520602" cy="572702"/>
          </a:xfrm>
          <a:prstGeom prst="rect">
            <a:avLst/>
          </a:prstGeom>
        </p:spPr>
        <p:txBody>
          <a:bodyPr/>
          <a:lstStyle>
            <a:lvl1pPr defTabSz="877822">
              <a:defRPr sz="2300"/>
            </a:lvl1pPr>
          </a:lstStyle>
          <a:p>
            <a:r>
              <a:t>Part 5: SIFT Descriptor Exploration</a:t>
            </a:r>
          </a:p>
        </p:txBody>
      </p:sp>
      <p:sp>
        <p:nvSpPr>
          <p:cNvPr id="270" name="Text Placeholder 2"/>
          <p:cNvSpPr txBox="1"/>
          <p:nvPr/>
        </p:nvSpPr>
        <p:spPr>
          <a:xfrm>
            <a:off x="123884" y="1152475"/>
            <a:ext cx="8896232" cy="341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3" tIns="91423" rIns="91423" bIns="91423">
            <a:normAutofit/>
          </a:bodyPr>
          <a:lstStyle>
            <a:lvl1pPr indent="139700">
              <a:lnSpc>
                <a:spcPct val="115000"/>
              </a:lnSpc>
              <a:defRPr>
                <a:solidFill>
                  <a:srgbClr val="585858"/>
                </a:solidFill>
                <a:latin typeface="+mn-lt"/>
                <a:ea typeface="+mn-ea"/>
                <a:cs typeface="+mn-cs"/>
                <a:sym typeface="Arial"/>
              </a:defRPr>
            </a:lvl1pPr>
          </a:lstStyle>
          <a:p>
            <a:r>
              <a:rPr dirty="0"/>
              <a:t>[Discuss why you think your SIFT pipeline worked well or poorly for the given building. Are there any characteristics that make it difficult to correctly match features]?</a:t>
            </a:r>
            <a:endParaRPr lang="en-US" dirty="0"/>
          </a:p>
          <a:p>
            <a:endParaRPr lang="en-US" dirty="0"/>
          </a:p>
          <a:p>
            <a:r>
              <a:rPr lang="en-US" dirty="0"/>
              <a:t>Overall, I think the SIFT pipeline works well for architectural images. It works well because the two images have similar proportions and similar orientations. In addition, the brightness and other attributes of the image are almost the same. As a result, the SIFT pipeline can easily identify the matched features and works well.</a:t>
            </a:r>
          </a:p>
          <a:p>
            <a:endParaRPr lang="en-US" dirty="0"/>
          </a:p>
          <a:p>
            <a:r>
              <a:rPr lang="en-US" dirty="0"/>
              <a:t>The scale, light and symmetry are characteristics that make it difficult to correctly match features.</a:t>
            </a:r>
            <a:br>
              <a:rPr lang="en-US" dirty="0"/>
            </a:br>
            <a:r>
              <a:rPr lang="en-US" dirty="0"/>
              <a:t>In the picture, the characters and trees in the background and lower part of the tag with different scale </a:t>
            </a:r>
            <a:r>
              <a:rPr lang="en-US"/>
              <a:t>and light </a:t>
            </a:r>
            <a:r>
              <a:rPr lang="en-US" dirty="0"/>
              <a:t>do not match well. At the same time, I have carefully observed that the two architectural pictures are actually mirror images of each other, so it is difficult for STFT to distinguish the left and right of the pictures with symmetric features, so SIFT recognition and matching features are also a little difficult.</a:t>
            </a:r>
            <a:endParaRPr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Google Shape;105;p26"/>
          <p:cNvSpPr txBox="1">
            <a:spLocks noGrp="1"/>
          </p:cNvSpPr>
          <p:nvPr>
            <p:ph type="title"/>
          </p:nvPr>
        </p:nvSpPr>
        <p:spPr>
          <a:xfrm>
            <a:off x="311699" y="445025"/>
            <a:ext cx="8520602" cy="572702"/>
          </a:xfrm>
          <a:prstGeom prst="rect">
            <a:avLst/>
          </a:prstGeom>
        </p:spPr>
        <p:txBody>
          <a:bodyPr/>
          <a:lstStyle>
            <a:lvl1pPr defTabSz="877822">
              <a:defRPr sz="2300"/>
            </a:lvl1pPr>
          </a:lstStyle>
          <a:p>
            <a:r>
              <a:t>Part 1: Harris corner detector</a:t>
            </a:r>
          </a:p>
        </p:txBody>
      </p:sp>
      <p:sp>
        <p:nvSpPr>
          <p:cNvPr id="209" name="Google Shape;106;p26"/>
          <p:cNvSpPr txBox="1">
            <a:spLocks noGrp="1"/>
          </p:cNvSpPr>
          <p:nvPr>
            <p:ph type="body" sz="half" idx="1"/>
          </p:nvPr>
        </p:nvSpPr>
        <p:spPr>
          <a:xfrm>
            <a:off x="311699" y="1152475"/>
            <a:ext cx="3999902" cy="3416400"/>
          </a:xfrm>
          <a:prstGeom prst="rect">
            <a:avLst/>
          </a:prstGeom>
        </p:spPr>
        <p:txBody>
          <a:bodyPr/>
          <a:lstStyle/>
          <a:p>
            <a:pPr marL="0" indent="0">
              <a:buSzTx/>
              <a:buNone/>
            </a:pPr>
            <a:r>
              <a:t>[insert visualization of \sqrt(I</a:t>
            </a:r>
            <a:r>
              <a:rPr baseline="-25000"/>
              <a:t>x</a:t>
            </a:r>
            <a:r>
              <a:rPr baseline="30000"/>
              <a:t>2</a:t>
            </a:r>
            <a:r>
              <a:t> + I</a:t>
            </a:r>
            <a:r>
              <a:rPr baseline="-25000"/>
              <a:t>y</a:t>
            </a:r>
            <a:r>
              <a:rPr baseline="30000"/>
              <a:t>2</a:t>
            </a:r>
            <a:r>
              <a:t>) for Notre Dame image pair from proj2.ipynb here]</a:t>
            </a:r>
          </a:p>
        </p:txBody>
      </p:sp>
      <p:sp>
        <p:nvSpPr>
          <p:cNvPr id="210" name="Google Shape;107;p26"/>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buSzTx/>
              <a:buNone/>
              <a:defRPr sz="1400"/>
            </a:lvl1pPr>
          </a:lstStyle>
          <a:p>
            <a:r>
              <a:rPr dirty="0"/>
              <a:t>[Which areas have highest magnitude? Why?</a:t>
            </a:r>
            <a:endParaRPr lang="en-US" dirty="0"/>
          </a:p>
          <a:p>
            <a:endParaRPr lang="en-US" dirty="0"/>
          </a:p>
          <a:p>
            <a:r>
              <a:rPr lang="en-US" dirty="0"/>
              <a:t>The</a:t>
            </a:r>
            <a:r>
              <a:rPr lang="en-US" altLang="zh-CN" dirty="0"/>
              <a:t> edges of the image. </a:t>
            </a:r>
          </a:p>
          <a:p>
            <a:r>
              <a:rPr lang="en-US" altLang="zh-CN" dirty="0"/>
              <a:t>The value of pixels changes most sharply on the edges, the x gradient or y gradient of the edges should be highest.</a:t>
            </a:r>
            <a:endParaRPr lang="en-US" dirty="0"/>
          </a:p>
          <a:p>
            <a:endParaRPr dirty="0"/>
          </a:p>
        </p:txBody>
      </p:sp>
      <p:pic>
        <p:nvPicPr>
          <p:cNvPr id="3" name="图片 2">
            <a:extLst>
              <a:ext uri="{FF2B5EF4-FFF2-40B4-BE49-F238E27FC236}">
                <a16:creationId xmlns:a16="http://schemas.microsoft.com/office/drawing/2014/main" id="{B4C2FA98-2F06-6B2C-13AF-9F2DE0215FD0}"/>
              </a:ext>
            </a:extLst>
          </p:cNvPr>
          <p:cNvPicPr>
            <a:picLocks noChangeAspect="1"/>
          </p:cNvPicPr>
          <p:nvPr/>
        </p:nvPicPr>
        <p:blipFill>
          <a:blip r:embed="rId2"/>
          <a:stretch>
            <a:fillRect/>
          </a:stretch>
        </p:blipFill>
        <p:spPr>
          <a:xfrm>
            <a:off x="191242" y="2005959"/>
            <a:ext cx="4488334" cy="2478526"/>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Google Shape;187;p38"/>
          <p:cNvSpPr txBox="1">
            <a:spLocks noGrp="1"/>
          </p:cNvSpPr>
          <p:nvPr>
            <p:ph type="title"/>
          </p:nvPr>
        </p:nvSpPr>
        <p:spPr>
          <a:xfrm>
            <a:off x="311699" y="445025"/>
            <a:ext cx="8520602" cy="572702"/>
          </a:xfrm>
          <a:prstGeom prst="rect">
            <a:avLst/>
          </a:prstGeom>
        </p:spPr>
        <p:txBody>
          <a:bodyPr/>
          <a:lstStyle>
            <a:lvl1pPr defTabSz="877822">
              <a:defRPr sz="2300"/>
            </a:lvl1pPr>
          </a:lstStyle>
          <a:p>
            <a:r>
              <a:t>Conclusion</a:t>
            </a:r>
          </a:p>
        </p:txBody>
      </p:sp>
      <p:sp>
        <p:nvSpPr>
          <p:cNvPr id="273" name="Google Shape;188;p38"/>
          <p:cNvSpPr txBox="1">
            <a:spLocks noGrp="1"/>
          </p:cNvSpPr>
          <p:nvPr>
            <p:ph type="body" idx="1"/>
          </p:nvPr>
        </p:nvSpPr>
        <p:spPr>
          <a:xfrm>
            <a:off x="311699" y="1152475"/>
            <a:ext cx="8520602" cy="3416400"/>
          </a:xfrm>
          <a:prstGeom prst="rect">
            <a:avLst/>
          </a:prstGeom>
        </p:spPr>
        <p:txBody>
          <a:bodyPr/>
          <a:lstStyle>
            <a:lvl1pPr marL="0" indent="0">
              <a:spcBef>
                <a:spcPts val="1600"/>
              </a:spcBef>
              <a:buSzTx/>
              <a:buNone/>
            </a:lvl1pPr>
          </a:lstStyle>
          <a:p>
            <a:r>
              <a:rPr dirty="0"/>
              <a:t>[Why aren't our version of SIFT features rotation- or scale-invariant? What would you have to do to make them so?]</a:t>
            </a:r>
            <a:endParaRPr lang="en-US" dirty="0"/>
          </a:p>
          <a:p>
            <a:r>
              <a:rPr lang="en-US" dirty="0"/>
              <a:t>Because Harris corner is not scale invariant, and if the scale changes, a corner may become an edge. It's rotation invariant, because rotation doesn't change the shape of the Angle, but the position of the corner isn't invariant, because the position changes with rotation.</a:t>
            </a:r>
          </a:p>
          <a:p>
            <a:r>
              <a:rPr lang="en-US" dirty="0"/>
              <a:t>To keep its rotation constant, I will choose a dominant direction and calculate the orientation histogram based on it.</a:t>
            </a:r>
          </a:p>
          <a:p>
            <a:endParaRPr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oogle Shape;112;p27"/>
          <p:cNvSpPr txBox="1">
            <a:spLocks noGrp="1"/>
          </p:cNvSpPr>
          <p:nvPr>
            <p:ph type="title"/>
          </p:nvPr>
        </p:nvSpPr>
        <p:spPr>
          <a:xfrm>
            <a:off x="311699" y="445025"/>
            <a:ext cx="8520602" cy="572702"/>
          </a:xfrm>
          <a:prstGeom prst="rect">
            <a:avLst/>
          </a:prstGeom>
        </p:spPr>
        <p:txBody>
          <a:bodyPr/>
          <a:lstStyle>
            <a:lvl1pPr defTabSz="877822">
              <a:defRPr sz="2300"/>
            </a:lvl1pPr>
          </a:lstStyle>
          <a:p>
            <a:r>
              <a:t>Part 1: Harris corner detector</a:t>
            </a:r>
          </a:p>
        </p:txBody>
      </p:sp>
      <p:sp>
        <p:nvSpPr>
          <p:cNvPr id="213" name="Google Shape;113;p27"/>
          <p:cNvSpPr txBox="1">
            <a:spLocks noGrp="1"/>
          </p:cNvSpPr>
          <p:nvPr>
            <p:ph type="body" idx="1"/>
          </p:nvPr>
        </p:nvSpPr>
        <p:spPr>
          <a:xfrm>
            <a:off x="311699" y="863550"/>
            <a:ext cx="8520602" cy="3416400"/>
          </a:xfrm>
          <a:prstGeom prst="rect">
            <a:avLst/>
          </a:prstGeom>
        </p:spPr>
        <p:txBody>
          <a:bodyPr/>
          <a:lstStyle/>
          <a:p>
            <a:pPr marL="0" indent="0">
              <a:buSzTx/>
              <a:buNone/>
            </a:pPr>
            <a:r>
              <a:rPr dirty="0"/>
              <a:t>[insert visualization of </a:t>
            </a:r>
            <a:r>
              <a:rPr dirty="0" err="1"/>
              <a:t>I</a:t>
            </a:r>
            <a:r>
              <a:rPr baseline="-25000" dirty="0" err="1"/>
              <a:t>x</a:t>
            </a:r>
            <a:r>
              <a:rPr dirty="0"/>
              <a:t>, </a:t>
            </a:r>
            <a:r>
              <a:rPr dirty="0" err="1"/>
              <a:t>I</a:t>
            </a:r>
            <a:r>
              <a:rPr baseline="-25000" dirty="0" err="1"/>
              <a:t>y</a:t>
            </a:r>
            <a:r>
              <a:rPr dirty="0"/>
              <a:t>, s</a:t>
            </a:r>
            <a:r>
              <a:rPr baseline="-25000" dirty="0"/>
              <a:t>x</a:t>
            </a:r>
            <a:r>
              <a:rPr baseline="30000" dirty="0"/>
              <a:t>2</a:t>
            </a:r>
            <a:r>
              <a:rPr dirty="0"/>
              <a:t>, s</a:t>
            </a:r>
            <a:r>
              <a:rPr baseline="-25000" dirty="0"/>
              <a:t>y</a:t>
            </a:r>
            <a:r>
              <a:rPr baseline="30000" dirty="0"/>
              <a:t>2</a:t>
            </a:r>
            <a:r>
              <a:rPr dirty="0"/>
              <a:t>, </a:t>
            </a:r>
            <a:r>
              <a:rPr dirty="0" err="1"/>
              <a:t>s</a:t>
            </a:r>
            <a:r>
              <a:rPr baseline="-25000" dirty="0" err="1"/>
              <a:t>x</a:t>
            </a:r>
            <a:r>
              <a:rPr dirty="0" err="1"/>
              <a:t>s</a:t>
            </a:r>
            <a:r>
              <a:rPr baseline="-25000" dirty="0" err="1"/>
              <a:t>y</a:t>
            </a:r>
            <a:r>
              <a:rPr dirty="0"/>
              <a:t> for Notre Dame image pair from proj2.ipynb here]</a:t>
            </a:r>
          </a:p>
        </p:txBody>
      </p:sp>
      <p:pic>
        <p:nvPicPr>
          <p:cNvPr id="3" name="图片 2">
            <a:extLst>
              <a:ext uri="{FF2B5EF4-FFF2-40B4-BE49-F238E27FC236}">
                <a16:creationId xmlns:a16="http://schemas.microsoft.com/office/drawing/2014/main" id="{635BC25C-4BB2-8CDF-3C57-0C6B0AA8E8AD}"/>
              </a:ext>
            </a:extLst>
          </p:cNvPr>
          <p:cNvPicPr>
            <a:picLocks noChangeAspect="1"/>
          </p:cNvPicPr>
          <p:nvPr/>
        </p:nvPicPr>
        <p:blipFill>
          <a:blip r:embed="rId2"/>
          <a:stretch>
            <a:fillRect/>
          </a:stretch>
        </p:blipFill>
        <p:spPr>
          <a:xfrm>
            <a:off x="2098658" y="1313308"/>
            <a:ext cx="4946684" cy="3656657"/>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Google Shape;118;p28"/>
          <p:cNvSpPr txBox="1">
            <a:spLocks noGrp="1"/>
          </p:cNvSpPr>
          <p:nvPr>
            <p:ph type="title"/>
          </p:nvPr>
        </p:nvSpPr>
        <p:spPr>
          <a:xfrm>
            <a:off x="311699" y="445025"/>
            <a:ext cx="8520602" cy="572702"/>
          </a:xfrm>
          <a:prstGeom prst="rect">
            <a:avLst/>
          </a:prstGeom>
        </p:spPr>
        <p:txBody>
          <a:bodyPr/>
          <a:lstStyle>
            <a:lvl1pPr defTabSz="877822">
              <a:defRPr sz="2300"/>
            </a:lvl1pPr>
          </a:lstStyle>
          <a:p>
            <a:r>
              <a:t>Part 1: Harris corner detector</a:t>
            </a:r>
          </a:p>
        </p:txBody>
      </p:sp>
      <p:sp>
        <p:nvSpPr>
          <p:cNvPr id="216" name="Google Shape;119;p28"/>
          <p:cNvSpPr txBox="1">
            <a:spLocks noGrp="1"/>
          </p:cNvSpPr>
          <p:nvPr>
            <p:ph type="body" sz="half" idx="1"/>
          </p:nvPr>
        </p:nvSpPr>
        <p:spPr>
          <a:xfrm>
            <a:off x="311699" y="1152475"/>
            <a:ext cx="3999902" cy="3416400"/>
          </a:xfrm>
          <a:prstGeom prst="rect">
            <a:avLst/>
          </a:prstGeom>
        </p:spPr>
        <p:txBody>
          <a:bodyPr/>
          <a:lstStyle>
            <a:lvl1pPr marL="0" indent="0">
              <a:buSzTx/>
              <a:buNone/>
            </a:lvl1pPr>
          </a:lstStyle>
          <a:p>
            <a:r>
              <a:t>[insert visualization of corner response map of Notre Dame image from proj2.ipynb here]</a:t>
            </a:r>
          </a:p>
        </p:txBody>
      </p:sp>
      <p:sp>
        <p:nvSpPr>
          <p:cNvPr id="217" name="Google Shape;120;p28"/>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buSzTx/>
              <a:buNone/>
              <a:defRPr sz="1400"/>
            </a:lvl1pPr>
          </a:lstStyle>
          <a:p>
            <a:r>
              <a:rPr dirty="0"/>
              <a:t>[Are gradient features invariant to both additive shifts (brightness) and multiplicative gain (contrast)? Why or why not? See </a:t>
            </a:r>
            <a:r>
              <a:rPr dirty="0" err="1"/>
              <a:t>Szeliski</a:t>
            </a:r>
            <a:r>
              <a:rPr dirty="0"/>
              <a:t> Figure 3.2]</a:t>
            </a:r>
            <a:endParaRPr lang="en-US" dirty="0"/>
          </a:p>
          <a:p>
            <a:endParaRPr lang="en-US" dirty="0"/>
          </a:p>
          <a:p>
            <a:pPr marL="0" lvl="0" indent="0" algn="l" rtl="0">
              <a:spcBef>
                <a:spcPts val="0"/>
              </a:spcBef>
              <a:spcAft>
                <a:spcPts val="0"/>
              </a:spcAft>
              <a:buNone/>
            </a:pPr>
            <a:r>
              <a:rPr lang="en-US" dirty="0"/>
              <a:t>I think gradient features are invariant to brightness, as adding the same value to all the pixels will not change the derivative between pixels.</a:t>
            </a:r>
          </a:p>
          <a:p>
            <a:pPr marL="0" lvl="0" indent="0" algn="l" rtl="0">
              <a:spcBef>
                <a:spcPts val="0"/>
              </a:spcBef>
              <a:spcAft>
                <a:spcPts val="0"/>
              </a:spcAft>
              <a:buNone/>
            </a:pPr>
            <a:r>
              <a:rPr lang="en-US" dirty="0"/>
              <a:t>However, it’s not invariant to contrast, because multiplication will change derivatives.</a:t>
            </a:r>
          </a:p>
          <a:p>
            <a:endParaRPr dirty="0"/>
          </a:p>
        </p:txBody>
      </p:sp>
      <p:pic>
        <p:nvPicPr>
          <p:cNvPr id="3" name="图片 2">
            <a:extLst>
              <a:ext uri="{FF2B5EF4-FFF2-40B4-BE49-F238E27FC236}">
                <a16:creationId xmlns:a16="http://schemas.microsoft.com/office/drawing/2014/main" id="{0045FF8F-FFF1-86E7-6271-5735CEB97BC4}"/>
              </a:ext>
            </a:extLst>
          </p:cNvPr>
          <p:cNvPicPr>
            <a:picLocks noChangeAspect="1"/>
          </p:cNvPicPr>
          <p:nvPr/>
        </p:nvPicPr>
        <p:blipFill>
          <a:blip r:embed="rId2"/>
          <a:stretch>
            <a:fillRect/>
          </a:stretch>
        </p:blipFill>
        <p:spPr>
          <a:xfrm>
            <a:off x="214752" y="1991285"/>
            <a:ext cx="4682156" cy="2450086"/>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Google Shape;125;p29"/>
          <p:cNvSpPr txBox="1">
            <a:spLocks noGrp="1"/>
          </p:cNvSpPr>
          <p:nvPr>
            <p:ph type="title"/>
          </p:nvPr>
        </p:nvSpPr>
        <p:spPr>
          <a:xfrm>
            <a:off x="311699" y="445025"/>
            <a:ext cx="8520602" cy="572702"/>
          </a:xfrm>
          <a:prstGeom prst="rect">
            <a:avLst/>
          </a:prstGeom>
        </p:spPr>
        <p:txBody>
          <a:bodyPr/>
          <a:lstStyle>
            <a:lvl1pPr defTabSz="877822">
              <a:defRPr sz="2300"/>
            </a:lvl1pPr>
          </a:lstStyle>
          <a:p>
            <a:r>
              <a:t>Part 1: Harris corner detector</a:t>
            </a:r>
          </a:p>
        </p:txBody>
      </p:sp>
      <p:sp>
        <p:nvSpPr>
          <p:cNvPr id="220" name="Google Shape;126;p29"/>
          <p:cNvSpPr txBox="1">
            <a:spLocks noGrp="1"/>
          </p:cNvSpPr>
          <p:nvPr>
            <p:ph type="body" sz="half" idx="1"/>
          </p:nvPr>
        </p:nvSpPr>
        <p:spPr>
          <a:xfrm>
            <a:off x="311699" y="1152475"/>
            <a:ext cx="3999902" cy="3416400"/>
          </a:xfrm>
          <a:prstGeom prst="rect">
            <a:avLst/>
          </a:prstGeom>
        </p:spPr>
        <p:txBody>
          <a:bodyPr/>
          <a:lstStyle>
            <a:lvl1pPr marL="0" indent="0">
              <a:spcBef>
                <a:spcPts val="1600"/>
              </a:spcBef>
              <a:buSzTx/>
              <a:buNone/>
            </a:lvl1pPr>
          </a:lstStyle>
          <a:p>
            <a:r>
              <a:t>[insert visualization of Notre Dame interest points from proj2.ipynb here]</a:t>
            </a:r>
          </a:p>
        </p:txBody>
      </p:sp>
      <p:sp>
        <p:nvSpPr>
          <p:cNvPr id="221" name="Google Shape;127;p29"/>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buSzTx/>
              <a:buNone/>
              <a:defRPr sz="1400"/>
            </a:lvl1pPr>
          </a:lstStyle>
          <a:p>
            <a:r>
              <a:t>[insert visualization of Mt. Rushmore interest points from proj2.ipynb here]</a:t>
            </a:r>
          </a:p>
        </p:txBody>
      </p:sp>
      <p:pic>
        <p:nvPicPr>
          <p:cNvPr id="3" name="图片 2">
            <a:extLst>
              <a:ext uri="{FF2B5EF4-FFF2-40B4-BE49-F238E27FC236}">
                <a16:creationId xmlns:a16="http://schemas.microsoft.com/office/drawing/2014/main" id="{80DE361F-4B30-68B7-0338-FA20B9D666D2}"/>
              </a:ext>
            </a:extLst>
          </p:cNvPr>
          <p:cNvPicPr>
            <a:picLocks noChangeAspect="1"/>
          </p:cNvPicPr>
          <p:nvPr/>
        </p:nvPicPr>
        <p:blipFill>
          <a:blip r:embed="rId2"/>
          <a:stretch>
            <a:fillRect/>
          </a:stretch>
        </p:blipFill>
        <p:spPr>
          <a:xfrm>
            <a:off x="25650" y="2091057"/>
            <a:ext cx="4572000" cy="2347913"/>
          </a:xfrm>
          <a:prstGeom prst="rect">
            <a:avLst/>
          </a:prstGeom>
        </p:spPr>
      </p:pic>
      <p:pic>
        <p:nvPicPr>
          <p:cNvPr id="5" name="图片 4">
            <a:extLst>
              <a:ext uri="{FF2B5EF4-FFF2-40B4-BE49-F238E27FC236}">
                <a16:creationId xmlns:a16="http://schemas.microsoft.com/office/drawing/2014/main" id="{9888A887-E66E-8813-DA7F-9F9BF9E720AF}"/>
              </a:ext>
            </a:extLst>
          </p:cNvPr>
          <p:cNvPicPr>
            <a:picLocks noChangeAspect="1"/>
          </p:cNvPicPr>
          <p:nvPr/>
        </p:nvPicPr>
        <p:blipFill>
          <a:blip r:embed="rId3"/>
          <a:stretch>
            <a:fillRect/>
          </a:stretch>
        </p:blipFill>
        <p:spPr>
          <a:xfrm>
            <a:off x="4597650" y="2374175"/>
            <a:ext cx="4311601" cy="1616850"/>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Google Shape;132;p30"/>
          <p:cNvSpPr txBox="1">
            <a:spLocks noGrp="1"/>
          </p:cNvSpPr>
          <p:nvPr>
            <p:ph type="title"/>
          </p:nvPr>
        </p:nvSpPr>
        <p:spPr>
          <a:xfrm>
            <a:off x="311699" y="445025"/>
            <a:ext cx="8520602" cy="572702"/>
          </a:xfrm>
          <a:prstGeom prst="rect">
            <a:avLst/>
          </a:prstGeom>
        </p:spPr>
        <p:txBody>
          <a:bodyPr/>
          <a:lstStyle>
            <a:lvl1pPr defTabSz="877822">
              <a:defRPr sz="2300"/>
            </a:lvl1pPr>
          </a:lstStyle>
          <a:p>
            <a:r>
              <a:t>Part 1: Harris corner detector</a:t>
            </a:r>
          </a:p>
        </p:txBody>
      </p:sp>
      <p:sp>
        <p:nvSpPr>
          <p:cNvPr id="224" name="Google Shape;133;p30"/>
          <p:cNvSpPr txBox="1">
            <a:spLocks noGrp="1"/>
          </p:cNvSpPr>
          <p:nvPr>
            <p:ph type="body" sz="half" idx="1"/>
          </p:nvPr>
        </p:nvSpPr>
        <p:spPr>
          <a:xfrm>
            <a:off x="311699" y="1152475"/>
            <a:ext cx="3999902" cy="3416400"/>
          </a:xfrm>
          <a:prstGeom prst="rect">
            <a:avLst/>
          </a:prstGeom>
        </p:spPr>
        <p:txBody>
          <a:bodyPr/>
          <a:lstStyle/>
          <a:p>
            <a:pPr marL="0" indent="0">
              <a:buSzTx/>
              <a:buNone/>
            </a:pPr>
            <a:r>
              <a:t>[insert visualization of Gaudi interest points from proj2.ipynb here]</a:t>
            </a:r>
          </a:p>
        </p:txBody>
      </p:sp>
      <p:sp>
        <p:nvSpPr>
          <p:cNvPr id="225" name="Google Shape;134;p30"/>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lvl1pPr marL="0" indent="0">
              <a:buSzTx/>
              <a:buNone/>
              <a:defRPr sz="1400"/>
            </a:lvl1pPr>
          </a:lstStyle>
          <a:p>
            <a:r>
              <a:rPr dirty="0"/>
              <a:t>[What are the advantages and disadvantages of using </a:t>
            </a:r>
            <a:r>
              <a:rPr dirty="0" err="1"/>
              <a:t>maxpooling</a:t>
            </a:r>
            <a:r>
              <a:rPr dirty="0"/>
              <a:t> for non-maximum suppression (NMS)?]</a:t>
            </a:r>
            <a:endParaRPr lang="en-US" dirty="0"/>
          </a:p>
          <a:p>
            <a:endParaRPr lang="en-US" dirty="0"/>
          </a:p>
          <a:p>
            <a:pPr marL="0" lvl="0" indent="0" algn="l" rtl="0">
              <a:spcBef>
                <a:spcPts val="0"/>
              </a:spcBef>
              <a:spcAft>
                <a:spcPts val="0"/>
              </a:spcAft>
              <a:buNone/>
            </a:pPr>
            <a:r>
              <a:rPr lang="en-US" dirty="0"/>
              <a:t>Advantages:</a:t>
            </a:r>
          </a:p>
          <a:p>
            <a:pPr marL="0" lvl="0" indent="0" algn="l" rtl="0">
              <a:spcBef>
                <a:spcPts val="0"/>
              </a:spcBef>
              <a:spcAft>
                <a:spcPts val="0"/>
              </a:spcAft>
              <a:buNone/>
            </a:pPr>
            <a:r>
              <a:rPr lang="en-US" dirty="0"/>
              <a:t>I think finding the local maxima of the R matrix makes it easier to find top k points in the image. The reason for that is: with much less points to compare, we just have to compare all the local maxima.</a:t>
            </a:r>
          </a:p>
          <a:p>
            <a:pPr marL="0" lvl="0" indent="0" algn="l" rtl="0">
              <a:spcBef>
                <a:spcPts val="0"/>
              </a:spcBef>
              <a:spcAft>
                <a:spcPts val="0"/>
              </a:spcAft>
              <a:buNone/>
            </a:pPr>
            <a:r>
              <a:rPr lang="en-US" dirty="0"/>
              <a:t>Disadvantage:</a:t>
            </a:r>
          </a:p>
          <a:p>
            <a:pPr marL="0" lvl="0" indent="0" algn="l" rtl="0">
              <a:spcBef>
                <a:spcPts val="0"/>
              </a:spcBef>
              <a:spcAft>
                <a:spcPts val="0"/>
              </a:spcAft>
              <a:buNone/>
            </a:pPr>
            <a:r>
              <a:rPr lang="en-US" dirty="0"/>
              <a:t>If there are many corners in a local window, it’s likely to filter out these point with </a:t>
            </a:r>
            <a:r>
              <a:rPr lang="en-US" dirty="0" err="1"/>
              <a:t>maxpooling</a:t>
            </a:r>
            <a:r>
              <a:rPr lang="en-US" dirty="0"/>
              <a:t>, just leaving the point with largest confidence in this window.</a:t>
            </a:r>
          </a:p>
          <a:p>
            <a:endParaRPr dirty="0"/>
          </a:p>
        </p:txBody>
      </p:sp>
      <p:pic>
        <p:nvPicPr>
          <p:cNvPr id="3" name="图片 2">
            <a:extLst>
              <a:ext uri="{FF2B5EF4-FFF2-40B4-BE49-F238E27FC236}">
                <a16:creationId xmlns:a16="http://schemas.microsoft.com/office/drawing/2014/main" id="{F5B247F6-5C6F-5AAD-1B7D-F35128A9C0BE}"/>
              </a:ext>
            </a:extLst>
          </p:cNvPr>
          <p:cNvPicPr>
            <a:picLocks noChangeAspect="1"/>
          </p:cNvPicPr>
          <p:nvPr/>
        </p:nvPicPr>
        <p:blipFill>
          <a:blip r:embed="rId2"/>
          <a:stretch>
            <a:fillRect/>
          </a:stretch>
        </p:blipFill>
        <p:spPr>
          <a:xfrm>
            <a:off x="106718" y="1990031"/>
            <a:ext cx="4725680" cy="1816448"/>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Google Shape;139;p31"/>
          <p:cNvSpPr txBox="1">
            <a:spLocks noGrp="1"/>
          </p:cNvSpPr>
          <p:nvPr>
            <p:ph type="title"/>
          </p:nvPr>
        </p:nvSpPr>
        <p:spPr>
          <a:xfrm>
            <a:off x="311699" y="445025"/>
            <a:ext cx="8520602" cy="572702"/>
          </a:xfrm>
          <a:prstGeom prst="rect">
            <a:avLst/>
          </a:prstGeom>
        </p:spPr>
        <p:txBody>
          <a:bodyPr/>
          <a:lstStyle>
            <a:lvl1pPr defTabSz="877822">
              <a:defRPr sz="2300"/>
            </a:lvl1pPr>
          </a:lstStyle>
          <a:p>
            <a:r>
              <a:t>Part 1: Harris corner detector</a:t>
            </a:r>
          </a:p>
        </p:txBody>
      </p:sp>
      <p:sp>
        <p:nvSpPr>
          <p:cNvPr id="228" name="Google Shape;140;p31"/>
          <p:cNvSpPr txBox="1">
            <a:spLocks noGrp="1"/>
          </p:cNvSpPr>
          <p:nvPr>
            <p:ph type="body" idx="1"/>
          </p:nvPr>
        </p:nvSpPr>
        <p:spPr>
          <a:xfrm>
            <a:off x="311699" y="1152475"/>
            <a:ext cx="8520602" cy="3416400"/>
          </a:xfrm>
          <a:prstGeom prst="rect">
            <a:avLst/>
          </a:prstGeom>
        </p:spPr>
        <p:txBody>
          <a:bodyPr/>
          <a:lstStyle/>
          <a:p>
            <a:pPr marL="0" indent="0">
              <a:spcBef>
                <a:spcPts val="1600"/>
              </a:spcBef>
              <a:buSzTx/>
              <a:buNone/>
            </a:pPr>
            <a:r>
              <a:rPr dirty="0"/>
              <a:t>[What is your intuition behind what makes the Harris corner detector effective?]</a:t>
            </a:r>
            <a:endParaRPr lang="en-US" dirty="0"/>
          </a:p>
          <a:p>
            <a:pPr marL="0" indent="0">
              <a:spcBef>
                <a:spcPts val="1600"/>
              </a:spcBef>
              <a:buSzTx/>
              <a:buNone/>
            </a:pPr>
            <a:r>
              <a:rPr lang="en" dirty="0"/>
              <a:t>The confidence </a:t>
            </a:r>
            <a:r>
              <a:rPr lang="en-US" dirty="0"/>
              <a:t>in the formula of R = det(A) – alpha * trace(A) ** 2, we can have the feeling that Harris corner is based on the gradients in the local window centered at a certain point. If the point is a corner, the values in the window should have a remarkable change with the window moving in every direction. </a:t>
            </a:r>
            <a:endParaRPr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Google Shape;145;p32"/>
          <p:cNvSpPr txBox="1">
            <a:spLocks noGrp="1"/>
          </p:cNvSpPr>
          <p:nvPr>
            <p:ph type="title"/>
          </p:nvPr>
        </p:nvSpPr>
        <p:spPr>
          <a:xfrm>
            <a:off x="311699" y="445025"/>
            <a:ext cx="8520602" cy="572702"/>
          </a:xfrm>
          <a:prstGeom prst="rect">
            <a:avLst/>
          </a:prstGeom>
        </p:spPr>
        <p:txBody>
          <a:bodyPr/>
          <a:lstStyle>
            <a:lvl1pPr defTabSz="877822">
              <a:defRPr sz="2300"/>
            </a:lvl1pPr>
          </a:lstStyle>
          <a:p>
            <a:r>
              <a:t>Part 2: Normalized patch feature descriptor</a:t>
            </a:r>
          </a:p>
        </p:txBody>
      </p:sp>
      <p:sp>
        <p:nvSpPr>
          <p:cNvPr id="231" name="Google Shape;146;p32"/>
          <p:cNvSpPr txBox="1">
            <a:spLocks noGrp="1"/>
          </p:cNvSpPr>
          <p:nvPr>
            <p:ph type="body" sz="half" idx="1"/>
          </p:nvPr>
        </p:nvSpPr>
        <p:spPr>
          <a:xfrm>
            <a:off x="311699" y="1152475"/>
            <a:ext cx="3999902" cy="3416400"/>
          </a:xfrm>
          <a:prstGeom prst="rect">
            <a:avLst/>
          </a:prstGeom>
        </p:spPr>
        <p:txBody>
          <a:bodyPr/>
          <a:lstStyle>
            <a:lvl1pPr marL="0" indent="0">
              <a:buSzTx/>
              <a:buNone/>
            </a:lvl1pPr>
          </a:lstStyle>
          <a:p>
            <a:r>
              <a:t>[insert visualization of normalized patch descriptor from proj2.ipynb here]</a:t>
            </a:r>
          </a:p>
        </p:txBody>
      </p:sp>
      <p:sp>
        <p:nvSpPr>
          <p:cNvPr id="232" name="Google Shape;147;p32"/>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buSzTx/>
              <a:buNone/>
              <a:defRPr sz="1400"/>
            </a:lvl1pPr>
          </a:lstStyle>
          <a:p>
            <a:r>
              <a:rPr dirty="0"/>
              <a:t>[Why aren't normalized patches a very good descriptor?]</a:t>
            </a:r>
            <a:endParaRPr lang="en-US" dirty="0"/>
          </a:p>
          <a:p>
            <a:r>
              <a:rPr lang="en-US" dirty="0"/>
              <a:t>Because when normalized patches stored, there will be some redundant information, making computing and storing feature descriptor much more complicated.</a:t>
            </a:r>
            <a:endParaRPr dirty="0"/>
          </a:p>
        </p:txBody>
      </p:sp>
      <p:pic>
        <p:nvPicPr>
          <p:cNvPr id="3" name="图片 2">
            <a:extLst>
              <a:ext uri="{FF2B5EF4-FFF2-40B4-BE49-F238E27FC236}">
                <a16:creationId xmlns:a16="http://schemas.microsoft.com/office/drawing/2014/main" id="{77DCC637-B238-A433-2765-607770CE34B7}"/>
              </a:ext>
            </a:extLst>
          </p:cNvPr>
          <p:cNvPicPr>
            <a:picLocks noChangeAspect="1"/>
          </p:cNvPicPr>
          <p:nvPr/>
        </p:nvPicPr>
        <p:blipFill>
          <a:blip r:embed="rId2"/>
          <a:stretch>
            <a:fillRect/>
          </a:stretch>
        </p:blipFill>
        <p:spPr>
          <a:xfrm>
            <a:off x="620606" y="1917067"/>
            <a:ext cx="2942611" cy="2965826"/>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Google Shape;152;p33"/>
          <p:cNvSpPr txBox="1">
            <a:spLocks noGrp="1"/>
          </p:cNvSpPr>
          <p:nvPr>
            <p:ph type="title"/>
          </p:nvPr>
        </p:nvSpPr>
        <p:spPr>
          <a:xfrm>
            <a:off x="311699" y="445025"/>
            <a:ext cx="8520602" cy="572702"/>
          </a:xfrm>
          <a:prstGeom prst="rect">
            <a:avLst/>
          </a:prstGeom>
        </p:spPr>
        <p:txBody>
          <a:bodyPr/>
          <a:lstStyle>
            <a:lvl1pPr defTabSz="877822">
              <a:defRPr sz="2300"/>
            </a:lvl1pPr>
          </a:lstStyle>
          <a:p>
            <a:r>
              <a:t>Part 3: Feature matching</a:t>
            </a:r>
          </a:p>
        </p:txBody>
      </p:sp>
      <p:sp>
        <p:nvSpPr>
          <p:cNvPr id="235" name="Google Shape;153;p33"/>
          <p:cNvSpPr txBox="1">
            <a:spLocks noGrp="1"/>
          </p:cNvSpPr>
          <p:nvPr>
            <p:ph type="body" sz="half" idx="1"/>
          </p:nvPr>
        </p:nvSpPr>
        <p:spPr>
          <a:xfrm>
            <a:off x="311699" y="1152475"/>
            <a:ext cx="3999902" cy="3416400"/>
          </a:xfrm>
          <a:prstGeom prst="rect">
            <a:avLst/>
          </a:prstGeom>
        </p:spPr>
        <p:txBody>
          <a:bodyPr/>
          <a:lstStyle/>
          <a:p>
            <a:pPr marL="0" indent="0">
              <a:buSzTx/>
              <a:buNone/>
            </a:pPr>
            <a:r>
              <a:rPr dirty="0"/>
              <a:t>[insert visualization of matches (with green/red lines for correct/incorrect correspondences) for Notre Dame image pair from proj2.ipynb here]</a:t>
            </a:r>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r>
              <a:rPr dirty="0"/>
              <a:t># matches (out of 100): </a:t>
            </a:r>
            <a:r>
              <a:rPr lang="en-US" dirty="0"/>
              <a:t>74</a:t>
            </a:r>
            <a:endParaRPr dirty="0"/>
          </a:p>
          <a:p>
            <a:pPr marL="0" indent="0">
              <a:buSzTx/>
              <a:buNone/>
            </a:pPr>
            <a:r>
              <a:rPr dirty="0"/>
              <a:t>Accuracy: </a:t>
            </a:r>
            <a:r>
              <a:rPr lang="en-US" dirty="0"/>
              <a:t>0.52</a:t>
            </a:r>
            <a:endParaRPr dirty="0"/>
          </a:p>
        </p:txBody>
      </p:sp>
      <p:sp>
        <p:nvSpPr>
          <p:cNvPr id="236" name="Google Shape;154;p33"/>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indent="0">
              <a:buSzTx/>
              <a:buNone/>
              <a:defRPr sz="1400"/>
            </a:pPr>
            <a:r>
              <a:rPr dirty="0"/>
              <a:t>[insert visualization of matches for Mt. Rushmore image pair from proj2.ipynb here]</a:t>
            </a:r>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r>
              <a:rPr dirty="0"/>
              <a:t># matches: </a:t>
            </a:r>
            <a:r>
              <a:rPr lang="en-US" dirty="0"/>
              <a:t>101/100</a:t>
            </a:r>
            <a:endParaRPr dirty="0"/>
          </a:p>
          <a:p>
            <a:pPr marL="0" indent="0">
              <a:buSzTx/>
              <a:buNone/>
              <a:defRPr sz="1400"/>
            </a:pPr>
            <a:r>
              <a:rPr dirty="0"/>
              <a:t>Accuracy: </a:t>
            </a:r>
            <a:r>
              <a:rPr lang="en-US" dirty="0"/>
              <a:t>0.70297</a:t>
            </a:r>
            <a:endParaRPr dirty="0"/>
          </a:p>
        </p:txBody>
      </p:sp>
      <p:pic>
        <p:nvPicPr>
          <p:cNvPr id="3" name="图片 2">
            <a:extLst>
              <a:ext uri="{FF2B5EF4-FFF2-40B4-BE49-F238E27FC236}">
                <a16:creationId xmlns:a16="http://schemas.microsoft.com/office/drawing/2014/main" id="{778CE7C1-4D78-AE2E-E939-EF8A78E603ED}"/>
              </a:ext>
            </a:extLst>
          </p:cNvPr>
          <p:cNvPicPr>
            <a:picLocks noChangeAspect="1"/>
          </p:cNvPicPr>
          <p:nvPr/>
        </p:nvPicPr>
        <p:blipFill>
          <a:blip r:embed="rId2"/>
          <a:stretch>
            <a:fillRect/>
          </a:stretch>
        </p:blipFill>
        <p:spPr>
          <a:xfrm>
            <a:off x="795097" y="2020901"/>
            <a:ext cx="2485986" cy="1689308"/>
          </a:xfrm>
          <a:prstGeom prst="rect">
            <a:avLst/>
          </a:prstGeom>
        </p:spPr>
      </p:pic>
      <p:pic>
        <p:nvPicPr>
          <p:cNvPr id="5" name="图片 4">
            <a:extLst>
              <a:ext uri="{FF2B5EF4-FFF2-40B4-BE49-F238E27FC236}">
                <a16:creationId xmlns:a16="http://schemas.microsoft.com/office/drawing/2014/main" id="{01076FDC-321E-6E43-C942-AAFF50737E0A}"/>
              </a:ext>
            </a:extLst>
          </p:cNvPr>
          <p:cNvPicPr>
            <a:picLocks noChangeAspect="1"/>
          </p:cNvPicPr>
          <p:nvPr/>
        </p:nvPicPr>
        <p:blipFill>
          <a:blip r:embed="rId3"/>
          <a:stretch>
            <a:fillRect/>
          </a:stretch>
        </p:blipFill>
        <p:spPr>
          <a:xfrm>
            <a:off x="4492399" y="2020901"/>
            <a:ext cx="4536342" cy="1836512"/>
          </a:xfrm>
          <a:prstGeom prst="rect">
            <a:avLst/>
          </a:prstGeom>
        </p:spPr>
      </p:pic>
    </p:spTree>
  </p:cSld>
  <p:clrMapOvr>
    <a:masterClrMapping/>
  </p:clrMapOvr>
  <p:transition spd="med"/>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366</TotalTime>
  <Words>1583</Words>
  <Application>Microsoft Office PowerPoint</Application>
  <PresentationFormat>全屏显示(16:9)</PresentationFormat>
  <Paragraphs>151</Paragraphs>
  <Slides>20</Slides>
  <Notes>0</Notes>
  <HiddenSlides>0</HiddenSlides>
  <MMClips>0</MMClips>
  <ScaleCrop>false</ScaleCrop>
  <HeadingPairs>
    <vt:vector size="6" baseType="variant">
      <vt:variant>
        <vt:lpstr>已用的字体</vt:lpstr>
      </vt:variant>
      <vt:variant>
        <vt:i4>1</vt:i4>
      </vt:variant>
      <vt:variant>
        <vt:lpstr>主题</vt:lpstr>
      </vt:variant>
      <vt:variant>
        <vt:i4>1</vt:i4>
      </vt:variant>
      <vt:variant>
        <vt:lpstr>幻灯片标题</vt:lpstr>
      </vt:variant>
      <vt:variant>
        <vt:i4>20</vt:i4>
      </vt:variant>
    </vt:vector>
  </HeadingPairs>
  <TitlesOfParts>
    <vt:vector size="22" baseType="lpstr">
      <vt:lpstr>Arial</vt:lpstr>
      <vt:lpstr>Simple Light</vt:lpstr>
      <vt:lpstr>CS 4476/6476 Project 2</vt:lpstr>
      <vt:lpstr>Part 1: Harris corner detector</vt:lpstr>
      <vt:lpstr>Part 1: Harris corner detector</vt:lpstr>
      <vt:lpstr>Part 1: Harris corner detector</vt:lpstr>
      <vt:lpstr>Part 1: Harris corner detector</vt:lpstr>
      <vt:lpstr>Part 1: Harris corner detector</vt:lpstr>
      <vt:lpstr>Part 1: Harris corner detector</vt:lpstr>
      <vt:lpstr>Part 2: Normalized patch feature descriptor</vt:lpstr>
      <vt:lpstr>Part 3: Feature matching</vt:lpstr>
      <vt:lpstr>Part 3: Feature matching</vt:lpstr>
      <vt:lpstr>Part 4: SIFT feature descriptor</vt:lpstr>
      <vt:lpstr>Part 4: SIFT feature descriptor</vt:lpstr>
      <vt:lpstr>Part 4: SIFT feature descriptor</vt:lpstr>
      <vt:lpstr>Part 4: SIFT feature descriptor</vt:lpstr>
      <vt:lpstr>Part 5: SIFT Descriptor Exploration</vt:lpstr>
      <vt:lpstr>Part 5: SIFT Descriptor Exploration</vt:lpstr>
      <vt:lpstr>Part 5: SIFT Descriptor Exploration</vt:lpstr>
      <vt:lpstr>Part 5: SIFT Descriptor Exploration</vt:lpstr>
      <vt:lpstr>Part 5: SIFT Descriptor Exploration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4476/6476 Project 2</dc:title>
  <dc:creator>JIARUI XU</dc:creator>
  <cp:lastModifiedBy>XU JIARUI</cp:lastModifiedBy>
  <cp:revision>6</cp:revision>
  <cp:lastPrinted>2022-10-03T03:50:30Z</cp:lastPrinted>
  <dcterms:modified xsi:type="dcterms:W3CDTF">2022-10-03T03:56:45Z</dcterms:modified>
</cp:coreProperties>
</file>